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79" r:id="rId6"/>
    <p:sldId id="267" r:id="rId7"/>
    <p:sldId id="259" r:id="rId8"/>
    <p:sldId id="280" r:id="rId9"/>
    <p:sldId id="269" r:id="rId10"/>
    <p:sldId id="276" r:id="rId11"/>
    <p:sldId id="281" r:id="rId12"/>
    <p:sldId id="263" r:id="rId13"/>
    <p:sldId id="282" r:id="rId14"/>
    <p:sldId id="289" r:id="rId15"/>
    <p:sldId id="283" r:id="rId16"/>
    <p:sldId id="277" r:id="rId17"/>
    <p:sldId id="265" r:id="rId18"/>
    <p:sldId id="287" r:id="rId19"/>
    <p:sldId id="262" r:id="rId20"/>
    <p:sldId id="278" r:id="rId21"/>
    <p:sldId id="284" r:id="rId22"/>
    <p:sldId id="285" r:id="rId23"/>
    <p:sldId id="286" r:id="rId24"/>
    <p:sldId id="261" r:id="rId25"/>
    <p:sldId id="271" r:id="rId26"/>
    <p:sldId id="273" r:id="rId27"/>
    <p:sldId id="272" r:id="rId28"/>
    <p:sldId id="290" r:id="rId29"/>
    <p:sldId id="274" r:id="rId30"/>
    <p:sldId id="275" r:id="rId31"/>
    <p:sldId id="288"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D09"/>
    <a:srgbClr val="D36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8467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179667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69842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14928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427324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227911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401216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221608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28440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38696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96579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3070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38EAC-57F7-47D1-BD59-955E80F4ED1C}" type="datetimeFigureOut">
              <a:rPr lang="sr-Latn-CS" smtClean="0"/>
              <a:pPr/>
              <a:t>2.9.2022.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399199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B6338EAC-57F7-47D1-BD59-955E80F4ED1C}" type="datetimeFigureOut">
              <a:rPr lang="sr-Latn-CS" smtClean="0"/>
              <a:pPr/>
              <a:t>2.9.2022.</a:t>
            </a:fld>
            <a:endParaRPr lang="sr-Latn-CS"/>
          </a:p>
        </p:txBody>
      </p:sp>
      <p:sp>
        <p:nvSpPr>
          <p:cNvPr id="6" name="Footer Placeholder 5"/>
          <p:cNvSpPr>
            <a:spLocks noGrp="1"/>
          </p:cNvSpPr>
          <p:nvPr>
            <p:ph type="ftr" sz="quarter" idx="11"/>
          </p:nvPr>
        </p:nvSpPr>
        <p:spPr>
          <a:xfrm>
            <a:off x="442797" y="6041361"/>
            <a:ext cx="2471560" cy="365125"/>
          </a:xfrm>
        </p:spPr>
        <p:txBody>
          <a:bodyPr/>
          <a:lstStyle/>
          <a:p>
            <a:endParaRPr lang="sr-Latn-CS"/>
          </a:p>
        </p:txBody>
      </p:sp>
      <p:sp>
        <p:nvSpPr>
          <p:cNvPr id="7" name="Slide Number Placeholder 6"/>
          <p:cNvSpPr>
            <a:spLocks noGrp="1"/>
          </p:cNvSpPr>
          <p:nvPr>
            <p:ph type="sldNum" sz="quarter" idx="12"/>
          </p:nvPr>
        </p:nvSpPr>
        <p:spPr>
          <a:xfrm>
            <a:off x="3647017" y="5915887"/>
            <a:ext cx="796616" cy="490599"/>
          </a:xfrm>
        </p:spPr>
        <p:txBody>
          <a:body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165264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sr-Latn-C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6338EAC-57F7-47D1-BD59-955E80F4ED1C}" type="datetimeFigureOut">
              <a:rPr lang="sr-Latn-CS" smtClean="0"/>
              <a:pPr/>
              <a:t>2.9.2022.</a:t>
            </a:fld>
            <a:endParaRPr lang="sr-Latn-C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356066F4-D97F-4A92-A868-9441B9810098}" type="slidenum">
              <a:rPr lang="sr-Latn-CS" smtClean="0"/>
              <a:pPr/>
              <a:t>‹#›</a:t>
            </a:fld>
            <a:endParaRPr lang="sr-Latn-CS"/>
          </a:p>
        </p:txBody>
      </p:sp>
    </p:spTree>
    <p:extLst>
      <p:ext uri="{BB962C8B-B14F-4D97-AF65-F5344CB8AC3E}">
        <p14:creationId xmlns:p14="http://schemas.microsoft.com/office/powerpoint/2010/main" val="42184504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hyperlink" Target="http://www.tob.r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20688"/>
            <a:ext cx="7526338" cy="2971051"/>
          </a:xfrm>
        </p:spPr>
        <p:txBody>
          <a:bodyPr/>
          <a:lstStyle/>
          <a:p>
            <a:pPr algn="ctr"/>
            <a:r>
              <a:rPr lang="en-US" sz="4800" dirty="0">
                <a:solidFill>
                  <a:schemeClr val="tx2"/>
                </a:solidFill>
              </a:rPr>
              <a:t>MEDICAL STUDENTS’ EXCHANGE</a:t>
            </a:r>
            <a:r>
              <a:rPr lang="sr-Latn-RS" sz="4800" dirty="0">
                <a:solidFill>
                  <a:schemeClr val="tx2"/>
                </a:solidFill>
              </a:rPr>
              <a:t> PROGRAM</a:t>
            </a:r>
            <a:endParaRPr lang="sr-Latn-CS" sz="4800" dirty="0">
              <a:solidFill>
                <a:schemeClr val="tx2"/>
              </a:solidFill>
            </a:endParaRPr>
          </a:p>
        </p:txBody>
      </p:sp>
      <p:sp>
        <p:nvSpPr>
          <p:cNvPr id="3" name="Subtitle 2"/>
          <p:cNvSpPr>
            <a:spLocks noGrp="1"/>
          </p:cNvSpPr>
          <p:nvPr>
            <p:ph type="subTitle" idx="1"/>
          </p:nvPr>
        </p:nvSpPr>
        <p:spPr>
          <a:xfrm>
            <a:off x="467544" y="4196680"/>
            <a:ext cx="8424936" cy="1752600"/>
          </a:xfrm>
        </p:spPr>
        <p:txBody>
          <a:bodyPr/>
          <a:lstStyle/>
          <a:p>
            <a:r>
              <a:rPr lang="sr-Latn-RS" b="1" dirty="0">
                <a:solidFill>
                  <a:srgbClr val="002060"/>
                </a:solidFill>
              </a:rPr>
              <a:t>2/4 weeks </a:t>
            </a:r>
            <a:r>
              <a:rPr lang="en-US" b="1" dirty="0">
                <a:solidFill>
                  <a:srgbClr val="002060"/>
                </a:solidFill>
              </a:rPr>
              <a:t>program </a:t>
            </a:r>
            <a:r>
              <a:rPr lang="sr-Latn-RS" b="1" dirty="0">
                <a:solidFill>
                  <a:srgbClr val="002060"/>
                </a:solidFill>
              </a:rPr>
              <a:t>at Medical Faculty of Belgrade University</a:t>
            </a:r>
            <a:br>
              <a:rPr lang="sr-Latn-RS" b="1" dirty="0">
                <a:solidFill>
                  <a:srgbClr val="002060"/>
                </a:solidFill>
              </a:rPr>
            </a:br>
            <a:r>
              <a:rPr lang="en-US" b="1" dirty="0">
                <a:solidFill>
                  <a:srgbClr val="002060"/>
                </a:solidFill>
              </a:rPr>
              <a:t>SCHOOL YEAR </a:t>
            </a:r>
            <a:r>
              <a:rPr lang="sr-Latn-RS" b="1" dirty="0">
                <a:solidFill>
                  <a:srgbClr val="002060"/>
                </a:solidFill>
              </a:rPr>
              <a:t>2022</a:t>
            </a:r>
            <a:r>
              <a:rPr lang="en-US" b="1" dirty="0">
                <a:solidFill>
                  <a:srgbClr val="002060"/>
                </a:solidFill>
              </a:rPr>
              <a:t>/20</a:t>
            </a:r>
            <a:r>
              <a:rPr lang="sr-Latn-RS" b="1" dirty="0">
                <a:solidFill>
                  <a:srgbClr val="002060"/>
                </a:solidFill>
              </a:rPr>
              <a:t>23</a:t>
            </a:r>
            <a:r>
              <a:rPr lang="en-US" b="1" dirty="0">
                <a:solidFill>
                  <a:srgbClr val="002060"/>
                </a:solidFill>
              </a:rPr>
              <a:t>. </a:t>
            </a:r>
            <a:endParaRPr lang="sr-Latn-CS" b="1" dirty="0">
              <a:solidFill>
                <a:srgbClr val="002060"/>
              </a:solidFill>
            </a:endParaRP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3131840" y="637818"/>
            <a:ext cx="6120680" cy="630942"/>
          </a:xfrm>
          <a:prstGeom prst="rect">
            <a:avLst/>
          </a:prstGeom>
          <a:noFill/>
        </p:spPr>
        <p:txBody>
          <a:bodyPr wrap="square" rtlCol="0">
            <a:spAutoFit/>
          </a:bodyPr>
          <a:lstStyle/>
          <a:p>
            <a:r>
              <a:rPr lang="en-US" sz="2000" b="1" dirty="0">
                <a:solidFill>
                  <a:srgbClr val="002060"/>
                </a:solidFill>
                <a:effectLst>
                  <a:outerShdw blurRad="38100" dist="38100" dir="2700000" algn="tl">
                    <a:srgbClr val="000000">
                      <a:alpha val="43137"/>
                    </a:srgbClr>
                  </a:outerShdw>
                </a:effectLst>
              </a:rPr>
              <a:t>SERBIAN</a:t>
            </a:r>
            <a:r>
              <a:rPr lang="sr-Latn-RS" sz="2000" b="1" dirty="0">
                <a:solidFill>
                  <a:srgbClr val="002060"/>
                </a:solidFill>
                <a:effectLst>
                  <a:outerShdw blurRad="38100" dist="38100" dir="2700000" algn="tl">
                    <a:srgbClr val="000000">
                      <a:alpha val="43137"/>
                    </a:srgbClr>
                  </a:outerShdw>
                </a:effectLst>
              </a:rPr>
              <a:t> </a:t>
            </a:r>
            <a:r>
              <a:rPr lang="en-US" sz="2000" b="1" dirty="0">
                <a:solidFill>
                  <a:srgbClr val="002060"/>
                </a:solidFill>
                <a:effectLst>
                  <a:outerShdw blurRad="38100" dist="38100" dir="2700000" algn="tl">
                    <a:srgbClr val="000000">
                      <a:alpha val="43137"/>
                    </a:srgbClr>
                  </a:outerShdw>
                </a:effectLst>
              </a:rPr>
              <a:t> MEDICAL </a:t>
            </a:r>
            <a:r>
              <a:rPr lang="sr-Latn-RS" sz="2000" b="1" dirty="0">
                <a:solidFill>
                  <a:srgbClr val="002060"/>
                </a:solidFill>
                <a:effectLst>
                  <a:outerShdw blurRad="38100" dist="38100" dir="2700000" algn="tl">
                    <a:srgbClr val="000000">
                      <a:alpha val="43137"/>
                    </a:srgbClr>
                  </a:outerShdw>
                </a:effectLst>
              </a:rPr>
              <a:t> </a:t>
            </a:r>
            <a:r>
              <a:rPr lang="en-US" sz="2000" b="1" dirty="0">
                <a:solidFill>
                  <a:srgbClr val="002060"/>
                </a:solidFill>
                <a:effectLst>
                  <a:outerShdw blurRad="38100" dist="38100" dir="2700000" algn="tl">
                    <a:srgbClr val="000000">
                      <a:alpha val="43137"/>
                    </a:srgbClr>
                  </a:outerShdw>
                </a:effectLst>
              </a:rPr>
              <a:t>STUDENTS’</a:t>
            </a:r>
            <a:r>
              <a:rPr lang="sr-Latn-RS" sz="2000" b="1" dirty="0">
                <a:solidFill>
                  <a:srgbClr val="002060"/>
                </a:solidFill>
                <a:effectLst>
                  <a:outerShdw blurRad="38100" dist="38100" dir="2700000" algn="tl">
                    <a:srgbClr val="000000">
                      <a:alpha val="43137"/>
                    </a:srgbClr>
                  </a:outerShdw>
                </a:effectLst>
              </a:rPr>
              <a:t> </a:t>
            </a:r>
            <a:r>
              <a:rPr lang="en-US" sz="2000" b="1" dirty="0">
                <a:solidFill>
                  <a:srgbClr val="002060"/>
                </a:solidFill>
                <a:effectLst>
                  <a:outerShdw blurRad="38100" dist="38100" dir="2700000" algn="tl">
                    <a:srgbClr val="000000">
                      <a:alpha val="43137"/>
                    </a:srgbClr>
                  </a:outerShdw>
                </a:effectLst>
              </a:rPr>
              <a:t> ASSOCIATION</a:t>
            </a:r>
            <a:endParaRPr lang="sr-Latn-RS" sz="2000" b="1" dirty="0">
              <a:solidFill>
                <a:srgbClr val="002060"/>
              </a:solidFill>
              <a:effectLst>
                <a:outerShdw blurRad="38100" dist="38100" dir="2700000" algn="tl">
                  <a:srgbClr val="000000">
                    <a:alpha val="43137"/>
                  </a:srgbClr>
                </a:outerShdw>
              </a:effectLst>
            </a:endParaRPr>
          </a:p>
          <a:p>
            <a:r>
              <a:rPr lang="sr-Latn-RS" sz="1500" dirty="0"/>
              <a:t>Novi Sad    </a:t>
            </a:r>
            <a:r>
              <a:rPr lang="sr-Latn-RS" sz="1500" b="1" u="sng" dirty="0">
                <a:effectLst>
                  <a:outerShdw blurRad="38100" dist="38100" dir="2700000" algn="tl">
                    <a:srgbClr val="000000">
                      <a:alpha val="43137"/>
                    </a:srgbClr>
                  </a:outerShdw>
                </a:effectLst>
              </a:rPr>
              <a:t>Belgrade</a:t>
            </a:r>
            <a:r>
              <a:rPr lang="sr-Latn-RS" sz="1500" dirty="0"/>
              <a:t>    Kragujevac    Nis    Kosovska Mitrovica</a:t>
            </a:r>
          </a:p>
        </p:txBody>
      </p:sp>
      <p:sp>
        <p:nvSpPr>
          <p:cNvPr id="6" name="Right Arrow 5"/>
          <p:cNvSpPr/>
          <p:nvPr/>
        </p:nvSpPr>
        <p:spPr>
          <a:xfrm>
            <a:off x="287524" y="4869160"/>
            <a:ext cx="8568952" cy="1728192"/>
          </a:xfrm>
          <a:prstGeom prst="rightArrow">
            <a:avLst/>
          </a:prstGeom>
          <a:solidFill>
            <a:srgbClr val="E55D09">
              <a:alpha val="54902"/>
            </a:srgb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b="1" dirty="0">
                <a:solidFill>
                  <a:srgbClr val="002060"/>
                </a:solidFill>
                <a:effectLst>
                  <a:outerShdw blurRad="38100" dist="38100" dir="2700000" algn="tl">
                    <a:srgbClr val="000000">
                      <a:alpha val="43137"/>
                    </a:srgbClr>
                  </a:outerShdw>
                </a:effectLst>
              </a:rPr>
              <a:t>        INFORMATION PACKAGE FOR </a:t>
            </a:r>
            <a:r>
              <a:rPr lang="en-US" sz="1600" b="1" dirty="0">
                <a:solidFill>
                  <a:srgbClr val="002060"/>
                </a:solidFill>
                <a:effectLst>
                  <a:outerShdw blurRad="38100" dist="38100" dir="2700000" algn="tl">
                    <a:srgbClr val="000000">
                      <a:alpha val="43137"/>
                    </a:srgbClr>
                  </a:outerShdw>
                </a:effectLst>
              </a:rPr>
              <a:t>MEDICAL STUDENTS AND YOUNG DOCTORS</a:t>
            </a:r>
            <a:endParaRPr lang="sr-Latn-CS" sz="1600" b="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71500" y="6395877"/>
            <a:ext cx="4392488" cy="369332"/>
          </a:xfrm>
          <a:prstGeom prst="rect">
            <a:avLst/>
          </a:prstGeom>
          <a:noFill/>
        </p:spPr>
        <p:txBody>
          <a:bodyPr wrap="square" rtlCol="0">
            <a:spAutoFit/>
          </a:bodyPr>
          <a:lstStyle/>
          <a:p>
            <a:r>
              <a:rPr lang="sr-Latn-RS" dirty="0">
                <a:solidFill>
                  <a:srgbClr val="00B0F0"/>
                </a:solidFill>
                <a:latin typeface="Arial" panose="020B0604020202020204" pitchFamily="34" charset="0"/>
                <a:cs typeface="Arial" panose="020B0604020202020204" pitchFamily="34" charset="0"/>
              </a:rPr>
              <a:t>www.srmsa.net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fontScale="92500" lnSpcReduction="20000"/>
          </a:bodyPr>
          <a:lstStyle/>
          <a:p>
            <a:pPr marL="0" indent="0">
              <a:buNone/>
            </a:pPr>
            <a:r>
              <a:rPr lang="en-US" b="1" dirty="0">
                <a:solidFill>
                  <a:srgbClr val="002060"/>
                </a:solidFill>
              </a:rPr>
              <a:t>COMMUNICATION I – E-MAILS</a:t>
            </a:r>
          </a:p>
          <a:p>
            <a:pPr>
              <a:buNone/>
            </a:pPr>
            <a:endParaRPr lang="en-US" dirty="0">
              <a:solidFill>
                <a:srgbClr val="002060"/>
              </a:solidFill>
            </a:endParaRPr>
          </a:p>
          <a:p>
            <a:pPr>
              <a:buFont typeface="Wingdings" panose="05000000000000000000" pitchFamily="2" charset="2"/>
              <a:buChar char="v"/>
            </a:pPr>
            <a:r>
              <a:rPr lang="en-US" b="1" dirty="0">
                <a:solidFill>
                  <a:srgbClr val="002060"/>
                </a:solidFill>
              </a:rPr>
              <a:t>After you introduction mail we will be mostly in touch by e-mails </a:t>
            </a:r>
          </a:p>
          <a:p>
            <a:pPr marL="0" indent="0">
              <a:buNone/>
            </a:pPr>
            <a:endParaRPr lang="en-US" b="1" dirty="0">
              <a:solidFill>
                <a:srgbClr val="002060"/>
              </a:solidFill>
            </a:endParaRPr>
          </a:p>
          <a:p>
            <a:pPr marL="0" indent="0">
              <a:buNone/>
            </a:pPr>
            <a:r>
              <a:rPr lang="sr-Latn-RS" dirty="0">
                <a:solidFill>
                  <a:srgbClr val="002060"/>
                </a:solidFill>
              </a:rPr>
              <a:t>► </a:t>
            </a:r>
            <a:r>
              <a:rPr lang="en-US" dirty="0">
                <a:solidFill>
                  <a:srgbClr val="002060"/>
                </a:solidFill>
              </a:rPr>
              <a:t> </a:t>
            </a:r>
            <a:r>
              <a:rPr lang="en-US" b="1" dirty="0">
                <a:solidFill>
                  <a:srgbClr val="002060"/>
                </a:solidFill>
              </a:rPr>
              <a:t>HOW TO WRITE AND SEND E-MAIL TO US?</a:t>
            </a:r>
          </a:p>
          <a:p>
            <a:pPr marL="0" indent="0">
              <a:buNone/>
            </a:pPr>
            <a:endParaRPr lang="en-US" b="1" dirty="0">
              <a:solidFill>
                <a:srgbClr val="002060"/>
              </a:solidFill>
            </a:endParaRPr>
          </a:p>
          <a:p>
            <a:pPr>
              <a:buFont typeface="Wingdings" panose="05000000000000000000" pitchFamily="2" charset="2"/>
              <a:buChar char="v"/>
            </a:pPr>
            <a:r>
              <a:rPr lang="en-US" b="1" dirty="0">
                <a:solidFill>
                  <a:srgbClr val="002060"/>
                </a:solidFill>
              </a:rPr>
              <a:t>We suggest you to write in subject line “your name and last name, topic”</a:t>
            </a:r>
          </a:p>
          <a:p>
            <a:pPr marL="0" indent="0">
              <a:buNone/>
            </a:pPr>
            <a:r>
              <a:rPr lang="en-US" dirty="0">
                <a:solidFill>
                  <a:srgbClr val="002060"/>
                </a:solidFill>
              </a:rPr>
              <a:t>for example: “Boris Medvedev – documents”</a:t>
            </a:r>
          </a:p>
          <a:p>
            <a:pPr marL="0" indent="0">
              <a:buNone/>
            </a:pPr>
            <a:r>
              <a:rPr lang="en-US" dirty="0">
                <a:solidFill>
                  <a:srgbClr val="002060"/>
                </a:solidFill>
              </a:rPr>
              <a:t>                       “Ana </a:t>
            </a:r>
            <a:r>
              <a:rPr lang="en-US" dirty="0" err="1">
                <a:solidFill>
                  <a:srgbClr val="002060"/>
                </a:solidFill>
              </a:rPr>
              <a:t>Pavlovna</a:t>
            </a:r>
            <a:r>
              <a:rPr lang="en-US" dirty="0">
                <a:solidFill>
                  <a:srgbClr val="002060"/>
                </a:solidFill>
              </a:rPr>
              <a:t> – flights”, etc.</a:t>
            </a:r>
          </a:p>
          <a:p>
            <a:pPr marL="0" indent="0">
              <a:buNone/>
            </a:pPr>
            <a:endParaRPr lang="en-US" dirty="0">
              <a:solidFill>
                <a:srgbClr val="002060"/>
              </a:solidFill>
            </a:endParaRPr>
          </a:p>
          <a:p>
            <a:pPr marL="0" indent="0">
              <a:buNone/>
            </a:pPr>
            <a:r>
              <a:rPr lang="sr-Latn-RS" b="1" i="1" dirty="0">
                <a:solidFill>
                  <a:srgbClr val="002060"/>
                </a:solidFill>
              </a:rPr>
              <a:t>~ </a:t>
            </a:r>
            <a:r>
              <a:rPr lang="en-US" b="1" dirty="0">
                <a:solidFill>
                  <a:srgbClr val="002060"/>
                </a:solidFill>
              </a:rPr>
              <a:t>We will guide you through all steps that we mentioned </a:t>
            </a:r>
            <a:r>
              <a:rPr lang="sr-Latn-RS" b="1" i="1" dirty="0">
                <a:solidFill>
                  <a:srgbClr val="002060"/>
                </a:solidFill>
              </a:rPr>
              <a:t>~</a:t>
            </a:r>
            <a:r>
              <a:rPr lang="en-US" b="1" i="1" dirty="0">
                <a:solidFill>
                  <a:srgbClr val="002060"/>
                </a:solidFill>
              </a:rPr>
              <a:t> </a:t>
            </a:r>
            <a:endParaRPr lang="en-US" b="1" dirty="0">
              <a:solidFill>
                <a:srgbClr val="002060"/>
              </a:solidFill>
            </a:endParaRPr>
          </a:p>
          <a:p>
            <a:pPr marL="0" indent="0">
              <a:buNone/>
            </a:pPr>
            <a:endParaRPr lang="en-US" dirty="0">
              <a:solidFill>
                <a:srgbClr val="002060"/>
              </a:solidFill>
            </a:endParaRP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249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a:bodyPr>
          <a:lstStyle/>
          <a:p>
            <a:pPr marL="0" indent="0">
              <a:buNone/>
            </a:pPr>
            <a:r>
              <a:rPr lang="en-US" b="1" dirty="0">
                <a:solidFill>
                  <a:srgbClr val="002060"/>
                </a:solidFill>
              </a:rPr>
              <a:t>COMMUNICATION II – MOBILE PHONES</a:t>
            </a:r>
          </a:p>
          <a:p>
            <a:pPr>
              <a:buNone/>
            </a:pPr>
            <a:endParaRPr lang="en-US" i="1" dirty="0">
              <a:solidFill>
                <a:srgbClr val="002060"/>
              </a:solidFill>
            </a:endParaRPr>
          </a:p>
          <a:p>
            <a:pPr marL="0" indent="0">
              <a:buNone/>
            </a:pPr>
            <a:r>
              <a:rPr lang="en-US" dirty="0">
                <a:solidFill>
                  <a:srgbClr val="002060"/>
                </a:solidFill>
              </a:rPr>
              <a:t>When needed faster communication we suggest phone:</a:t>
            </a:r>
          </a:p>
          <a:p>
            <a:pPr>
              <a:buFont typeface="Wingdings" panose="05000000000000000000" pitchFamily="2" charset="2"/>
              <a:buChar char="v"/>
            </a:pPr>
            <a:r>
              <a:rPr lang="en-US" b="1" dirty="0">
                <a:solidFill>
                  <a:srgbClr val="002060"/>
                </a:solidFill>
              </a:rPr>
              <a:t>Viber </a:t>
            </a:r>
          </a:p>
          <a:p>
            <a:pPr>
              <a:buFont typeface="Wingdings" panose="05000000000000000000" pitchFamily="2" charset="2"/>
              <a:buChar char="v"/>
            </a:pPr>
            <a:r>
              <a:rPr lang="en-US" b="1" dirty="0">
                <a:solidFill>
                  <a:srgbClr val="002060"/>
                </a:solidFill>
              </a:rPr>
              <a:t>What’s up </a:t>
            </a:r>
          </a:p>
          <a:p>
            <a:pPr>
              <a:buFont typeface="Wingdings" panose="05000000000000000000" pitchFamily="2" charset="2"/>
              <a:buChar char="v"/>
            </a:pPr>
            <a:r>
              <a:rPr lang="en-US" b="1" dirty="0">
                <a:solidFill>
                  <a:srgbClr val="002060"/>
                </a:solidFill>
              </a:rPr>
              <a:t>Telegram</a:t>
            </a:r>
          </a:p>
          <a:p>
            <a:pPr>
              <a:buFont typeface="Wingdings" panose="05000000000000000000" pitchFamily="2" charset="2"/>
              <a:buChar char="v"/>
            </a:pPr>
            <a:r>
              <a:rPr lang="en-US" b="1" dirty="0">
                <a:solidFill>
                  <a:srgbClr val="002060"/>
                </a:solidFill>
              </a:rPr>
              <a:t>Direct calls and </a:t>
            </a:r>
            <a:r>
              <a:rPr lang="en-US" b="1" dirty="0" err="1">
                <a:solidFill>
                  <a:srgbClr val="002060"/>
                </a:solidFill>
              </a:rPr>
              <a:t>sms</a:t>
            </a:r>
            <a:r>
              <a:rPr lang="en-US" b="1" dirty="0">
                <a:solidFill>
                  <a:srgbClr val="002060"/>
                </a:solidFill>
              </a:rPr>
              <a:t> (if urgent!) </a:t>
            </a:r>
          </a:p>
          <a:p>
            <a:pPr>
              <a:buFont typeface="Wingdings" panose="05000000000000000000" pitchFamily="2" charset="2"/>
              <a:buChar char="v"/>
            </a:pPr>
            <a:endParaRPr lang="en-US" b="1" dirty="0">
              <a:solidFill>
                <a:srgbClr val="002060"/>
              </a:solidFill>
            </a:endParaRPr>
          </a:p>
          <a:p>
            <a:pPr marL="0" indent="0">
              <a:buNone/>
            </a:pPr>
            <a:r>
              <a:rPr lang="sr-Latn-RS" dirty="0">
                <a:solidFill>
                  <a:srgbClr val="002060"/>
                </a:solidFill>
              </a:rPr>
              <a:t>► </a:t>
            </a:r>
            <a:r>
              <a:rPr lang="en-US" dirty="0">
                <a:solidFill>
                  <a:srgbClr val="002060"/>
                </a:solidFill>
              </a:rPr>
              <a:t> We will give you phone numbers of coordinators. Our coordinators will answer you some particular questions.</a:t>
            </a:r>
            <a:endParaRPr lang="sr-Latn-RS" dirty="0">
              <a:solidFill>
                <a:srgbClr val="002060"/>
              </a:solidFill>
            </a:endParaRP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283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fontScale="92500" lnSpcReduction="20000"/>
          </a:bodyPr>
          <a:lstStyle/>
          <a:p>
            <a:pPr>
              <a:buNone/>
            </a:pPr>
            <a:r>
              <a:rPr lang="en-US" b="1" dirty="0">
                <a:solidFill>
                  <a:srgbClr val="00B0F0"/>
                </a:solidFill>
              </a:rPr>
              <a:t>PAYMENT</a:t>
            </a:r>
            <a:endParaRPr lang="en-US" dirty="0">
              <a:solidFill>
                <a:schemeClr val="tx2">
                  <a:lumMod val="60000"/>
                  <a:lumOff val="40000"/>
                </a:schemeClr>
              </a:solidFill>
            </a:endParaRPr>
          </a:p>
          <a:p>
            <a:pPr>
              <a:buNone/>
            </a:pPr>
            <a:r>
              <a:rPr lang="en-US" b="1" dirty="0">
                <a:solidFill>
                  <a:srgbClr val="002060"/>
                </a:solidFill>
              </a:rPr>
              <a:t>Registration fee </a:t>
            </a:r>
            <a:r>
              <a:rPr lang="en-US" dirty="0">
                <a:solidFill>
                  <a:srgbClr val="002060"/>
                </a:solidFill>
              </a:rPr>
              <a:t>depends on time of year you are planning to come in Belgrade, and also registration and payment time! </a:t>
            </a:r>
          </a:p>
          <a:p>
            <a:pPr>
              <a:buNone/>
            </a:pPr>
            <a:r>
              <a:rPr lang="en-US" dirty="0">
                <a:solidFill>
                  <a:srgbClr val="002060"/>
                </a:solidFill>
              </a:rPr>
              <a:t>	► Prices for unilateral fees are listed on next 2 slides </a:t>
            </a:r>
          </a:p>
          <a:p>
            <a:pPr>
              <a:buNone/>
            </a:pPr>
            <a:endParaRPr lang="en-US" dirty="0">
              <a:solidFill>
                <a:srgbClr val="002060"/>
              </a:solidFill>
            </a:endParaRPr>
          </a:p>
          <a:p>
            <a:pPr>
              <a:buNone/>
            </a:pPr>
            <a:r>
              <a:rPr lang="en-US" b="1" dirty="0">
                <a:solidFill>
                  <a:srgbClr val="002060"/>
                </a:solidFill>
              </a:rPr>
              <a:t>Registration fee includes reception at Airport, accommodation, lunch during working days for 2, 3 or 4 weeks period</a:t>
            </a:r>
            <a:r>
              <a:rPr lang="en-US" dirty="0">
                <a:solidFill>
                  <a:srgbClr val="002060"/>
                </a:solidFill>
              </a:rPr>
              <a:t> (10, 15 or 20 lunches).</a:t>
            </a:r>
          </a:p>
          <a:p>
            <a:pPr>
              <a:buNone/>
            </a:pPr>
            <a:r>
              <a:rPr lang="en-US" dirty="0">
                <a:solidFill>
                  <a:srgbClr val="002060"/>
                </a:solidFill>
              </a:rPr>
              <a:t>*If we don’t organize lunch coupons we will refund you with 5 euros per lunch – this is daily lunch price at students restaurant.</a:t>
            </a:r>
          </a:p>
          <a:p>
            <a:pPr>
              <a:buNone/>
            </a:pPr>
            <a:endParaRPr lang="en-US" dirty="0">
              <a:solidFill>
                <a:srgbClr val="002060"/>
              </a:solidFill>
            </a:endParaRPr>
          </a:p>
          <a:p>
            <a:pPr>
              <a:buNone/>
            </a:pPr>
            <a:r>
              <a:rPr lang="en-US" dirty="0">
                <a:solidFill>
                  <a:srgbClr val="002060"/>
                </a:solidFill>
              </a:rPr>
              <a:t>► Serbian traditional barbeque at Ada lake or Dinner at National restaurant is free of charge </a:t>
            </a:r>
            <a:r>
              <a:rPr lang="en-US" b="1" dirty="0">
                <a:solidFill>
                  <a:srgbClr val="002060"/>
                </a:solidFill>
              </a:rPr>
              <a:t>(also included as part of social program)</a:t>
            </a:r>
            <a:endParaRPr lang="en-US" i="1" dirty="0">
              <a:solidFill>
                <a:srgbClr val="002060"/>
              </a:solidFill>
              <a:effectLst>
                <a:outerShdw blurRad="38100" dist="38100" dir="2700000" algn="tl">
                  <a:srgbClr val="000000">
                    <a:alpha val="43137"/>
                  </a:srgbClr>
                </a:outerShdw>
              </a:effectLst>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015025"/>
          </a:xfrm>
        </p:spPr>
        <p:txBody>
          <a:bodyPr>
            <a:normAutofit fontScale="92500" lnSpcReduction="10000"/>
          </a:bodyPr>
          <a:lstStyle/>
          <a:p>
            <a:pPr>
              <a:buNone/>
            </a:pPr>
            <a:r>
              <a:rPr lang="en-US" b="1" dirty="0">
                <a:solidFill>
                  <a:srgbClr val="00B0F0"/>
                </a:solidFill>
              </a:rPr>
              <a:t>REGISTRATION FEE PRICES </a:t>
            </a:r>
            <a:r>
              <a:rPr lang="en-US" b="1" dirty="0">
                <a:solidFill>
                  <a:srgbClr val="FF0000"/>
                </a:solidFill>
              </a:rPr>
              <a:t>SUMMER PRACTICE JULY/AUGUST</a:t>
            </a:r>
          </a:p>
          <a:p>
            <a:pPr>
              <a:buNone/>
            </a:pPr>
            <a:endParaRPr lang="en-US" b="1" u="sng" dirty="0">
              <a:solidFill>
                <a:srgbClr val="002060"/>
              </a:solidFill>
            </a:endParaRPr>
          </a:p>
          <a:p>
            <a:pPr>
              <a:buNone/>
            </a:pPr>
            <a:r>
              <a:rPr lang="en-US" sz="2400" b="1" u="sng" dirty="0">
                <a:solidFill>
                  <a:srgbClr val="002060"/>
                </a:solidFill>
              </a:rPr>
              <a:t>Early</a:t>
            </a:r>
            <a:r>
              <a:rPr lang="en-US" b="1" u="sng" dirty="0">
                <a:solidFill>
                  <a:srgbClr val="002060"/>
                </a:solidFill>
              </a:rPr>
              <a:t> registration and payment</a:t>
            </a:r>
            <a:r>
              <a:rPr lang="en-US" b="1" dirty="0">
                <a:solidFill>
                  <a:srgbClr val="002060"/>
                </a:solidFill>
              </a:rPr>
              <a:t> – until 1.3.2023.</a:t>
            </a:r>
            <a:br>
              <a:rPr lang="en-US" b="1" dirty="0">
                <a:solidFill>
                  <a:srgbClr val="002060"/>
                </a:solidFill>
              </a:rPr>
            </a:br>
            <a:r>
              <a:rPr lang="en-US" b="1" dirty="0">
                <a:solidFill>
                  <a:srgbClr val="002060"/>
                </a:solidFill>
              </a:rPr>
              <a:t>2 weeks </a:t>
            </a:r>
            <a:r>
              <a:rPr lang="en-US" dirty="0">
                <a:solidFill>
                  <a:srgbClr val="002060"/>
                </a:solidFill>
              </a:rPr>
              <a:t>390 Euros</a:t>
            </a:r>
          </a:p>
          <a:p>
            <a:pPr>
              <a:buNone/>
            </a:pPr>
            <a:r>
              <a:rPr lang="en-US" dirty="0">
                <a:solidFill>
                  <a:srgbClr val="002060"/>
                </a:solidFill>
              </a:rPr>
              <a:t>      </a:t>
            </a:r>
            <a:r>
              <a:rPr lang="en-US" b="1" dirty="0">
                <a:solidFill>
                  <a:srgbClr val="002060"/>
                </a:solidFill>
              </a:rPr>
              <a:t>3 weeks </a:t>
            </a:r>
            <a:r>
              <a:rPr lang="en-US" dirty="0">
                <a:solidFill>
                  <a:srgbClr val="002060"/>
                </a:solidFill>
              </a:rPr>
              <a:t>450 Euros</a:t>
            </a:r>
          </a:p>
          <a:p>
            <a:pPr>
              <a:buNone/>
            </a:pPr>
            <a:r>
              <a:rPr lang="en-US" b="1" dirty="0">
                <a:solidFill>
                  <a:srgbClr val="002060"/>
                </a:solidFill>
              </a:rPr>
              <a:t>      4 weeks</a:t>
            </a:r>
            <a:r>
              <a:rPr lang="en-US" dirty="0">
                <a:solidFill>
                  <a:srgbClr val="002060"/>
                </a:solidFill>
              </a:rPr>
              <a:t> 490 Euros</a:t>
            </a:r>
            <a:r>
              <a:rPr lang="en-US" b="1" dirty="0">
                <a:solidFill>
                  <a:srgbClr val="002060"/>
                </a:solidFill>
              </a:rPr>
              <a:t/>
            </a:r>
            <a:br>
              <a:rPr lang="en-US" b="1" dirty="0">
                <a:solidFill>
                  <a:srgbClr val="002060"/>
                </a:solidFill>
              </a:rPr>
            </a:br>
            <a:endParaRPr lang="en-US" b="1" dirty="0">
              <a:solidFill>
                <a:srgbClr val="002060"/>
              </a:solidFill>
            </a:endParaRPr>
          </a:p>
          <a:p>
            <a:pPr>
              <a:buNone/>
            </a:pPr>
            <a:r>
              <a:rPr lang="en-US" sz="2400" b="1" u="sng" dirty="0">
                <a:solidFill>
                  <a:srgbClr val="002060"/>
                </a:solidFill>
              </a:rPr>
              <a:t>Late</a:t>
            </a:r>
            <a:r>
              <a:rPr lang="en-US" b="1" u="sng" dirty="0">
                <a:solidFill>
                  <a:srgbClr val="002060"/>
                </a:solidFill>
              </a:rPr>
              <a:t> registration and payment</a:t>
            </a:r>
            <a:r>
              <a:rPr lang="en-US" b="1" dirty="0">
                <a:solidFill>
                  <a:srgbClr val="002060"/>
                </a:solidFill>
              </a:rPr>
              <a:t> – until 15.5.2023.</a:t>
            </a:r>
            <a:r>
              <a:rPr lang="en-US" dirty="0">
                <a:solidFill>
                  <a:srgbClr val="002060"/>
                </a:solidFill>
              </a:rPr>
              <a:t/>
            </a:r>
            <a:br>
              <a:rPr lang="en-US" dirty="0">
                <a:solidFill>
                  <a:srgbClr val="002060"/>
                </a:solidFill>
              </a:rPr>
            </a:br>
            <a:r>
              <a:rPr lang="en-US" dirty="0">
                <a:solidFill>
                  <a:srgbClr val="002060"/>
                </a:solidFill>
              </a:rPr>
              <a:t> </a:t>
            </a:r>
            <a:r>
              <a:rPr lang="en-US" b="1" dirty="0">
                <a:solidFill>
                  <a:srgbClr val="002060"/>
                </a:solidFill>
              </a:rPr>
              <a:t>2 weeks</a:t>
            </a:r>
            <a:r>
              <a:rPr lang="en-US" dirty="0">
                <a:solidFill>
                  <a:srgbClr val="002060"/>
                </a:solidFill>
              </a:rPr>
              <a:t> 470 Euros</a:t>
            </a:r>
          </a:p>
          <a:p>
            <a:pPr>
              <a:buNone/>
            </a:pPr>
            <a:r>
              <a:rPr lang="en-US" dirty="0">
                <a:solidFill>
                  <a:srgbClr val="002060"/>
                </a:solidFill>
              </a:rPr>
              <a:t>       </a:t>
            </a:r>
            <a:r>
              <a:rPr lang="en-US" b="1" dirty="0">
                <a:solidFill>
                  <a:srgbClr val="002060"/>
                </a:solidFill>
              </a:rPr>
              <a:t>3 weeks </a:t>
            </a:r>
            <a:r>
              <a:rPr lang="en-US" dirty="0">
                <a:solidFill>
                  <a:srgbClr val="002060"/>
                </a:solidFill>
              </a:rPr>
              <a:t>550 Euros</a:t>
            </a:r>
          </a:p>
          <a:p>
            <a:pPr>
              <a:buNone/>
            </a:pPr>
            <a:r>
              <a:rPr lang="en-US" b="1" dirty="0">
                <a:solidFill>
                  <a:srgbClr val="002060"/>
                </a:solidFill>
              </a:rPr>
              <a:t>       4 weeks </a:t>
            </a:r>
            <a:r>
              <a:rPr lang="en-US" dirty="0">
                <a:solidFill>
                  <a:srgbClr val="002060"/>
                </a:solidFill>
              </a:rPr>
              <a:t>600 Euros</a:t>
            </a: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4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650435" cy="4735106"/>
          </a:xfrm>
        </p:spPr>
        <p:txBody>
          <a:bodyPr>
            <a:normAutofit fontScale="85000" lnSpcReduction="20000"/>
          </a:bodyPr>
          <a:lstStyle/>
          <a:p>
            <a:pPr>
              <a:buNone/>
            </a:pPr>
            <a:r>
              <a:rPr lang="en-US" b="1" dirty="0">
                <a:solidFill>
                  <a:srgbClr val="00B0F0"/>
                </a:solidFill>
              </a:rPr>
              <a:t>REGISTRATION FEE PRICES </a:t>
            </a:r>
            <a:r>
              <a:rPr lang="en-US" b="1" dirty="0">
                <a:solidFill>
                  <a:srgbClr val="FF0000"/>
                </a:solidFill>
              </a:rPr>
              <a:t>OTHER MONTHS (NOT JULY AND AUGUST)</a:t>
            </a:r>
          </a:p>
          <a:p>
            <a:pPr>
              <a:buNone/>
            </a:pPr>
            <a:r>
              <a:rPr lang="en-US" b="1" dirty="0">
                <a:solidFill>
                  <a:srgbClr val="7030A0"/>
                </a:solidFill>
              </a:rPr>
              <a:t>* No active social program</a:t>
            </a:r>
          </a:p>
          <a:p>
            <a:pPr>
              <a:buNone/>
            </a:pPr>
            <a:endParaRPr lang="en-US" b="1" u="sng" dirty="0">
              <a:solidFill>
                <a:srgbClr val="002060"/>
              </a:solidFill>
            </a:endParaRPr>
          </a:p>
          <a:p>
            <a:pPr>
              <a:buNone/>
            </a:pPr>
            <a:r>
              <a:rPr lang="en-US" sz="2400" b="1" u="sng" dirty="0">
                <a:solidFill>
                  <a:srgbClr val="002060"/>
                </a:solidFill>
              </a:rPr>
              <a:t>Early</a:t>
            </a:r>
            <a:r>
              <a:rPr lang="en-US" b="1" u="sng" dirty="0">
                <a:solidFill>
                  <a:srgbClr val="002060"/>
                </a:solidFill>
              </a:rPr>
              <a:t> registration and payment</a:t>
            </a:r>
            <a:r>
              <a:rPr lang="en-US" b="1" dirty="0">
                <a:solidFill>
                  <a:srgbClr val="002060"/>
                </a:solidFill>
              </a:rPr>
              <a:t> – up to  3 months before arrival </a:t>
            </a:r>
          </a:p>
          <a:p>
            <a:pPr>
              <a:buNone/>
            </a:pPr>
            <a:r>
              <a:rPr lang="en-US" b="1" dirty="0">
                <a:solidFill>
                  <a:srgbClr val="002060"/>
                </a:solidFill>
              </a:rPr>
              <a:t>      2 weeks </a:t>
            </a:r>
            <a:r>
              <a:rPr lang="en-US" dirty="0">
                <a:solidFill>
                  <a:srgbClr val="002060"/>
                </a:solidFill>
              </a:rPr>
              <a:t>500Euros</a:t>
            </a:r>
          </a:p>
          <a:p>
            <a:pPr>
              <a:buNone/>
            </a:pPr>
            <a:r>
              <a:rPr lang="en-US" dirty="0">
                <a:solidFill>
                  <a:srgbClr val="002060"/>
                </a:solidFill>
              </a:rPr>
              <a:t>      </a:t>
            </a:r>
            <a:r>
              <a:rPr lang="en-US" b="1" dirty="0">
                <a:solidFill>
                  <a:srgbClr val="002060"/>
                </a:solidFill>
              </a:rPr>
              <a:t>3 weeks </a:t>
            </a:r>
            <a:r>
              <a:rPr lang="en-US" dirty="0">
                <a:solidFill>
                  <a:srgbClr val="002060"/>
                </a:solidFill>
              </a:rPr>
              <a:t>650 Euros</a:t>
            </a:r>
          </a:p>
          <a:p>
            <a:pPr>
              <a:buNone/>
            </a:pPr>
            <a:r>
              <a:rPr lang="en-US" b="1" dirty="0">
                <a:solidFill>
                  <a:srgbClr val="002060"/>
                </a:solidFill>
              </a:rPr>
              <a:t>      4 weeks</a:t>
            </a:r>
            <a:r>
              <a:rPr lang="en-US" dirty="0">
                <a:solidFill>
                  <a:srgbClr val="002060"/>
                </a:solidFill>
              </a:rPr>
              <a:t> 730 Euros</a:t>
            </a:r>
            <a:r>
              <a:rPr lang="en-US" b="1" dirty="0">
                <a:solidFill>
                  <a:srgbClr val="002060"/>
                </a:solidFill>
              </a:rPr>
              <a:t/>
            </a:r>
            <a:br>
              <a:rPr lang="en-US" b="1" dirty="0">
                <a:solidFill>
                  <a:srgbClr val="002060"/>
                </a:solidFill>
              </a:rPr>
            </a:br>
            <a:endParaRPr lang="en-US" b="1" dirty="0">
              <a:solidFill>
                <a:srgbClr val="002060"/>
              </a:solidFill>
            </a:endParaRPr>
          </a:p>
          <a:p>
            <a:pPr>
              <a:buNone/>
            </a:pPr>
            <a:r>
              <a:rPr lang="en-US" sz="2400" b="1" u="sng" dirty="0">
                <a:solidFill>
                  <a:srgbClr val="002060"/>
                </a:solidFill>
              </a:rPr>
              <a:t>Late</a:t>
            </a:r>
            <a:r>
              <a:rPr lang="en-US" b="1" u="sng" dirty="0">
                <a:solidFill>
                  <a:srgbClr val="002060"/>
                </a:solidFill>
              </a:rPr>
              <a:t> registration and payment</a:t>
            </a:r>
            <a:r>
              <a:rPr lang="en-US" b="1" dirty="0">
                <a:solidFill>
                  <a:srgbClr val="002060"/>
                </a:solidFill>
              </a:rPr>
              <a:t> – up to one month before arrival</a:t>
            </a:r>
          </a:p>
          <a:p>
            <a:pPr>
              <a:buNone/>
            </a:pPr>
            <a:r>
              <a:rPr lang="en-US" b="1" dirty="0">
                <a:solidFill>
                  <a:srgbClr val="002060"/>
                </a:solidFill>
              </a:rPr>
              <a:t>      </a:t>
            </a:r>
            <a:r>
              <a:rPr lang="en-US" dirty="0">
                <a:solidFill>
                  <a:srgbClr val="002060"/>
                </a:solidFill>
              </a:rPr>
              <a:t> </a:t>
            </a:r>
            <a:r>
              <a:rPr lang="en-US" b="1" dirty="0">
                <a:solidFill>
                  <a:srgbClr val="002060"/>
                </a:solidFill>
              </a:rPr>
              <a:t>2 weeks</a:t>
            </a:r>
            <a:r>
              <a:rPr lang="en-US" dirty="0">
                <a:solidFill>
                  <a:srgbClr val="002060"/>
                </a:solidFill>
              </a:rPr>
              <a:t> 590 Euros</a:t>
            </a:r>
          </a:p>
          <a:p>
            <a:pPr>
              <a:buNone/>
            </a:pPr>
            <a:r>
              <a:rPr lang="en-US" dirty="0">
                <a:solidFill>
                  <a:srgbClr val="002060"/>
                </a:solidFill>
              </a:rPr>
              <a:t>       </a:t>
            </a:r>
            <a:r>
              <a:rPr lang="en-US" b="1" dirty="0">
                <a:solidFill>
                  <a:srgbClr val="002060"/>
                </a:solidFill>
              </a:rPr>
              <a:t>3 weeks </a:t>
            </a:r>
            <a:r>
              <a:rPr lang="en-US" dirty="0">
                <a:solidFill>
                  <a:srgbClr val="002060"/>
                </a:solidFill>
              </a:rPr>
              <a:t>720 Euros</a:t>
            </a:r>
          </a:p>
          <a:p>
            <a:pPr>
              <a:buNone/>
            </a:pPr>
            <a:r>
              <a:rPr lang="en-US" b="1" dirty="0">
                <a:solidFill>
                  <a:srgbClr val="002060"/>
                </a:solidFill>
              </a:rPr>
              <a:t>       4 weeks </a:t>
            </a:r>
            <a:r>
              <a:rPr lang="en-US" dirty="0">
                <a:solidFill>
                  <a:srgbClr val="002060"/>
                </a:solidFill>
              </a:rPr>
              <a:t>800 Euros</a:t>
            </a:r>
          </a:p>
          <a:p>
            <a:pPr>
              <a:buNone/>
            </a:pPr>
            <a:endParaRPr lang="en-US" dirty="0">
              <a:solidFill>
                <a:srgbClr val="002060"/>
              </a:solidFill>
            </a:endParaRPr>
          </a:p>
          <a:p>
            <a:pPr>
              <a:buNone/>
            </a:pPr>
            <a:r>
              <a:rPr lang="en-US" dirty="0">
                <a:solidFill>
                  <a:srgbClr val="002060"/>
                </a:solidFill>
              </a:rPr>
              <a:t>* If you are coming in couple or 2-4 students together, who are agreed to share accommodation then we will provide </a:t>
            </a:r>
            <a:r>
              <a:rPr lang="en-US" b="1" dirty="0">
                <a:solidFill>
                  <a:srgbClr val="002060"/>
                </a:solidFill>
              </a:rPr>
              <a:t>10-20% discount price for each.</a:t>
            </a: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4737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015025"/>
          </a:xfrm>
        </p:spPr>
        <p:txBody>
          <a:bodyPr>
            <a:normAutofit fontScale="85000" lnSpcReduction="20000"/>
          </a:bodyPr>
          <a:lstStyle/>
          <a:p>
            <a:pPr>
              <a:buNone/>
            </a:pPr>
            <a:r>
              <a:rPr lang="en-US" b="1" dirty="0">
                <a:solidFill>
                  <a:srgbClr val="00B0F0"/>
                </a:solidFill>
              </a:rPr>
              <a:t>HOW TO PAY REGISTRATION FEE</a:t>
            </a:r>
          </a:p>
          <a:p>
            <a:pPr>
              <a:buNone/>
            </a:pPr>
            <a:endParaRPr lang="en-US" b="1" u="sng" dirty="0">
              <a:solidFill>
                <a:srgbClr val="00B0F0"/>
              </a:solidFill>
            </a:endParaRPr>
          </a:p>
          <a:p>
            <a:pPr>
              <a:buNone/>
            </a:pPr>
            <a:r>
              <a:rPr lang="en-US" dirty="0">
                <a:solidFill>
                  <a:srgbClr val="002060"/>
                </a:solidFill>
              </a:rPr>
              <a:t>Our team will provide you with information how to pay by </a:t>
            </a:r>
            <a:r>
              <a:rPr lang="en-US" b="1" dirty="0">
                <a:solidFill>
                  <a:srgbClr val="002060"/>
                </a:solidFill>
              </a:rPr>
              <a:t>Bank or direct money transfer </a:t>
            </a:r>
            <a:r>
              <a:rPr lang="en-US" dirty="0">
                <a:solidFill>
                  <a:srgbClr val="002060"/>
                </a:solidFill>
              </a:rPr>
              <a:t>(Western Union, RIA, MoneyGram, etc.)</a:t>
            </a:r>
          </a:p>
          <a:p>
            <a:pPr>
              <a:buNone/>
            </a:pPr>
            <a:endParaRPr lang="en-US" b="1" dirty="0">
              <a:solidFill>
                <a:srgbClr val="002060"/>
              </a:solidFill>
            </a:endParaRPr>
          </a:p>
          <a:p>
            <a:pPr>
              <a:buNone/>
            </a:pPr>
            <a:r>
              <a:rPr lang="en-US" dirty="0">
                <a:solidFill>
                  <a:srgbClr val="002060"/>
                </a:solidFill>
              </a:rPr>
              <a:t>►  </a:t>
            </a:r>
            <a:r>
              <a:rPr lang="en-US" b="1" dirty="0">
                <a:solidFill>
                  <a:srgbClr val="002060"/>
                </a:solidFill>
              </a:rPr>
              <a:t>It is available for you to</a:t>
            </a:r>
            <a:r>
              <a:rPr lang="sr-Latn-RS" b="1" dirty="0">
                <a:solidFill>
                  <a:srgbClr val="002060"/>
                </a:solidFill>
              </a:rPr>
              <a:t> total amount</a:t>
            </a:r>
            <a:r>
              <a:rPr lang="en-US" b="1" dirty="0">
                <a:solidFill>
                  <a:srgbClr val="002060"/>
                </a:solidFill>
              </a:rPr>
              <a:t> </a:t>
            </a:r>
            <a:r>
              <a:rPr lang="en-US" dirty="0">
                <a:solidFill>
                  <a:srgbClr val="002060"/>
                </a:solidFill>
              </a:rPr>
              <a:t>by bank or direct money transfer</a:t>
            </a:r>
            <a:r>
              <a:rPr lang="sr-Latn-RS" dirty="0">
                <a:solidFill>
                  <a:srgbClr val="002060"/>
                </a:solidFill>
              </a:rPr>
              <a:t>, or you can </a:t>
            </a:r>
            <a:r>
              <a:rPr lang="en-US" b="1" dirty="0">
                <a:solidFill>
                  <a:srgbClr val="002060"/>
                </a:solidFill>
              </a:rPr>
              <a:t>pay crucial part </a:t>
            </a:r>
            <a:r>
              <a:rPr lang="sr-Latn-RS" dirty="0">
                <a:solidFill>
                  <a:srgbClr val="002060"/>
                </a:solidFill>
              </a:rPr>
              <a:t>this way</a:t>
            </a:r>
            <a:r>
              <a:rPr lang="en-US" dirty="0">
                <a:solidFill>
                  <a:srgbClr val="002060"/>
                </a:solidFill>
              </a:rPr>
              <a:t>,</a:t>
            </a:r>
            <a:r>
              <a:rPr lang="sr-Latn-RS" dirty="0">
                <a:solidFill>
                  <a:srgbClr val="002060"/>
                </a:solidFill>
              </a:rPr>
              <a:t> while you can pay rest of the amount </a:t>
            </a:r>
            <a:r>
              <a:rPr lang="sr-Latn-RS" b="1" dirty="0">
                <a:solidFill>
                  <a:srgbClr val="002060"/>
                </a:solidFill>
              </a:rPr>
              <a:t>in cash</a:t>
            </a:r>
            <a:r>
              <a:rPr lang="en-US" b="1" dirty="0">
                <a:solidFill>
                  <a:srgbClr val="002060"/>
                </a:solidFill>
              </a:rPr>
              <a:t> upon arrival</a:t>
            </a:r>
            <a:r>
              <a:rPr lang="sr-Latn-RS" b="1" dirty="0">
                <a:solidFill>
                  <a:srgbClr val="002060"/>
                </a:solidFill>
              </a:rPr>
              <a:t>.</a:t>
            </a:r>
            <a:r>
              <a:rPr lang="en-US" b="1" dirty="0">
                <a:solidFill>
                  <a:srgbClr val="002060"/>
                </a:solidFill>
              </a:rPr>
              <a:t> </a:t>
            </a:r>
            <a:r>
              <a:rPr lang="sr-Latn-RS" dirty="0">
                <a:solidFill>
                  <a:srgbClr val="002060"/>
                </a:solidFill>
              </a:rPr>
              <a:t>If you choose to pay in two parts, </a:t>
            </a:r>
            <a:r>
              <a:rPr lang="sr-Latn-RS" b="1" dirty="0">
                <a:solidFill>
                  <a:srgbClr val="002060"/>
                </a:solidFill>
              </a:rPr>
              <a:t>cash part is always 150euros.</a:t>
            </a:r>
          </a:p>
          <a:p>
            <a:pPr>
              <a:buNone/>
            </a:pPr>
            <a:endParaRPr lang="en-US" b="1" dirty="0">
              <a:solidFill>
                <a:srgbClr val="002060"/>
              </a:solidFill>
            </a:endParaRPr>
          </a:p>
          <a:p>
            <a:pPr>
              <a:buNone/>
            </a:pPr>
            <a:r>
              <a:rPr lang="en-US" dirty="0">
                <a:solidFill>
                  <a:srgbClr val="002060"/>
                </a:solidFill>
              </a:rPr>
              <a:t>►  </a:t>
            </a:r>
            <a:r>
              <a:rPr lang="en-US" b="1" dirty="0">
                <a:solidFill>
                  <a:srgbClr val="002060"/>
                </a:solidFill>
              </a:rPr>
              <a:t>For example: </a:t>
            </a:r>
            <a:r>
              <a:rPr lang="en-US" dirty="0">
                <a:solidFill>
                  <a:srgbClr val="002060"/>
                </a:solidFill>
              </a:rPr>
              <a:t>Registration fee is 490 euros, your advance payment by bank or direct money transfer is 340 euros, and you have to pay 150euros upon arrival. </a:t>
            </a:r>
          </a:p>
          <a:p>
            <a:pPr>
              <a:buNone/>
            </a:pPr>
            <a:endParaRPr lang="en-US" dirty="0">
              <a:solidFill>
                <a:srgbClr val="002060"/>
              </a:solidFill>
            </a:endParaRPr>
          </a:p>
          <a:p>
            <a:pPr>
              <a:buNone/>
            </a:pPr>
            <a:r>
              <a:rPr lang="en-US" dirty="0">
                <a:solidFill>
                  <a:srgbClr val="002060"/>
                </a:solidFill>
              </a:rPr>
              <a:t>►  </a:t>
            </a:r>
            <a:r>
              <a:rPr lang="en-US" b="1" dirty="0">
                <a:solidFill>
                  <a:srgbClr val="002060"/>
                </a:solidFill>
              </a:rPr>
              <a:t>By this way you may also pay lower provisions for money transfer and spent less money at time of registration</a:t>
            </a:r>
            <a:r>
              <a:rPr lang="sr-Latn-RS" b="1" dirty="0">
                <a:solidFill>
                  <a:srgbClr val="002060"/>
                </a:solidFill>
              </a:rPr>
              <a:t>. </a:t>
            </a:r>
            <a:endParaRPr lang="en-US" dirty="0">
              <a:solidFill>
                <a:srgbClr val="002060"/>
              </a:solidFill>
            </a:endParaRP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9110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015025"/>
          </a:xfrm>
        </p:spPr>
        <p:txBody>
          <a:bodyPr>
            <a:normAutofit/>
          </a:bodyPr>
          <a:lstStyle/>
          <a:p>
            <a:pPr>
              <a:buNone/>
            </a:pPr>
            <a:r>
              <a:rPr lang="en-US" b="1" dirty="0">
                <a:solidFill>
                  <a:srgbClr val="00B0F0"/>
                </a:solidFill>
              </a:rPr>
              <a:t>HOW LONG YOU CAN STAY?</a:t>
            </a:r>
          </a:p>
          <a:p>
            <a:pPr>
              <a:buNone/>
            </a:pPr>
            <a:endParaRPr lang="en-US" b="1" dirty="0">
              <a:solidFill>
                <a:srgbClr val="002060"/>
              </a:solidFill>
            </a:endParaRPr>
          </a:p>
          <a:p>
            <a:pPr>
              <a:buNone/>
            </a:pPr>
            <a:r>
              <a:rPr lang="en-US" b="1" dirty="0">
                <a:solidFill>
                  <a:srgbClr val="002060"/>
                </a:solidFill>
              </a:rPr>
              <a:t>You can arrive from first day and stay until last day stated in your invitation letter, not before not later. </a:t>
            </a:r>
          </a:p>
          <a:p>
            <a:pPr>
              <a:buNone/>
            </a:pPr>
            <a:r>
              <a:rPr lang="en-US" dirty="0">
                <a:solidFill>
                  <a:srgbClr val="002060"/>
                </a:solidFill>
              </a:rPr>
              <a:t>► Up to max. 30 days</a:t>
            </a:r>
            <a:endParaRPr lang="en-US" b="1" dirty="0">
              <a:solidFill>
                <a:schemeClr val="tx2">
                  <a:lumMod val="60000"/>
                  <a:lumOff val="40000"/>
                </a:schemeClr>
              </a:solidFill>
            </a:endParaRPr>
          </a:p>
          <a:p>
            <a:pPr>
              <a:buNone/>
            </a:pPr>
            <a:endParaRPr lang="en-US" b="1" dirty="0">
              <a:solidFill>
                <a:schemeClr val="tx2">
                  <a:lumMod val="60000"/>
                  <a:lumOff val="40000"/>
                </a:schemeClr>
              </a:solidFill>
            </a:endParaRPr>
          </a:p>
          <a:p>
            <a:pPr>
              <a:buNone/>
            </a:pPr>
            <a:r>
              <a:rPr lang="en-US" b="1" dirty="0">
                <a:solidFill>
                  <a:srgbClr val="00B0F0"/>
                </a:solidFill>
              </a:rPr>
              <a:t>WHEN WILL YOUR PRACTICE START?</a:t>
            </a:r>
            <a:endParaRPr lang="en-US" b="1" dirty="0">
              <a:solidFill>
                <a:schemeClr val="tx2">
                  <a:lumMod val="60000"/>
                  <a:lumOff val="40000"/>
                </a:schemeClr>
              </a:solidFill>
            </a:endParaRPr>
          </a:p>
          <a:p>
            <a:pPr>
              <a:buNone/>
            </a:pPr>
            <a:r>
              <a:rPr lang="en-US" b="1" dirty="0">
                <a:solidFill>
                  <a:srgbClr val="002060"/>
                </a:solidFill>
              </a:rPr>
              <a:t>Your practice will start in first 3-4 days of your arrival, mostly 2</a:t>
            </a:r>
            <a:r>
              <a:rPr lang="en-US" b="1" baseline="30000" dirty="0">
                <a:solidFill>
                  <a:srgbClr val="002060"/>
                </a:solidFill>
              </a:rPr>
              <a:t>nd</a:t>
            </a:r>
            <a:r>
              <a:rPr lang="en-US" b="1" dirty="0">
                <a:solidFill>
                  <a:srgbClr val="002060"/>
                </a:solidFill>
              </a:rPr>
              <a:t> or 3</a:t>
            </a:r>
            <a:r>
              <a:rPr lang="en-US" b="1" baseline="30000" dirty="0">
                <a:solidFill>
                  <a:srgbClr val="002060"/>
                </a:solidFill>
              </a:rPr>
              <a:t>rd</a:t>
            </a:r>
            <a:r>
              <a:rPr lang="en-US" b="1" dirty="0">
                <a:solidFill>
                  <a:srgbClr val="002060"/>
                </a:solidFill>
              </a:rPr>
              <a:t> day. </a:t>
            </a:r>
            <a:r>
              <a:rPr lang="en-US" dirty="0">
                <a:solidFill>
                  <a:srgbClr val="002060"/>
                </a:solidFill>
              </a:rPr>
              <a:t>Rarely your practice may start later (it happens if your assigned tutor is not at the Clinic at exact time of your arrival).</a:t>
            </a:r>
          </a:p>
          <a:p>
            <a:pPr>
              <a:buNone/>
            </a:pPr>
            <a:endParaRPr lang="en-US" dirty="0">
              <a:solidFill>
                <a:schemeClr val="tx2">
                  <a:lumMod val="60000"/>
                  <a:lumOff val="40000"/>
                </a:schemeClr>
              </a:solidFill>
            </a:endParaRP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9944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3943017"/>
          </a:xfrm>
        </p:spPr>
        <p:txBody>
          <a:bodyPr>
            <a:normAutofit fontScale="92500" lnSpcReduction="10000"/>
          </a:bodyPr>
          <a:lstStyle/>
          <a:p>
            <a:pPr>
              <a:buNone/>
            </a:pPr>
            <a:r>
              <a:rPr lang="sr-Latn-RS" b="1" dirty="0">
                <a:solidFill>
                  <a:srgbClr val="00B0F0"/>
                </a:solidFill>
              </a:rPr>
              <a:t>Covid-19 rules for guest students</a:t>
            </a:r>
            <a:endParaRPr lang="en-US" b="1" dirty="0">
              <a:solidFill>
                <a:schemeClr val="tx2">
                  <a:lumMod val="60000"/>
                  <a:lumOff val="40000"/>
                </a:schemeClr>
              </a:solidFill>
            </a:endParaRPr>
          </a:p>
          <a:p>
            <a:pPr>
              <a:buNone/>
            </a:pPr>
            <a:endParaRPr lang="en-US" dirty="0">
              <a:solidFill>
                <a:schemeClr val="tx2">
                  <a:lumMod val="60000"/>
                  <a:lumOff val="40000"/>
                </a:schemeClr>
              </a:solidFill>
            </a:endParaRPr>
          </a:p>
          <a:p>
            <a:pPr>
              <a:buNone/>
            </a:pPr>
            <a:r>
              <a:rPr lang="en-US" dirty="0">
                <a:solidFill>
                  <a:srgbClr val="002060"/>
                </a:solidFill>
              </a:rPr>
              <a:t>►</a:t>
            </a:r>
            <a:r>
              <a:rPr lang="sr-Latn-RS" dirty="0">
                <a:solidFill>
                  <a:srgbClr val="002060"/>
                </a:solidFill>
              </a:rPr>
              <a:t> All participants in program should be </a:t>
            </a:r>
            <a:r>
              <a:rPr lang="sr-Latn-RS" b="1" dirty="0">
                <a:solidFill>
                  <a:srgbClr val="002060"/>
                </a:solidFill>
              </a:rPr>
              <a:t>fully vaccinated</a:t>
            </a:r>
            <a:r>
              <a:rPr lang="sr-Latn-RS" dirty="0">
                <a:solidFill>
                  <a:srgbClr val="002060"/>
                </a:solidFill>
              </a:rPr>
              <a:t> against SARS-CoV-2 (all vaccines are accepted!)</a:t>
            </a:r>
            <a:endParaRPr lang="en-US" dirty="0">
              <a:solidFill>
                <a:srgbClr val="002060"/>
              </a:solidFill>
            </a:endParaRPr>
          </a:p>
          <a:p>
            <a:pPr>
              <a:buNone/>
            </a:pPr>
            <a:endParaRPr lang="en-US" dirty="0">
              <a:solidFill>
                <a:srgbClr val="002060"/>
              </a:solidFill>
            </a:endParaRPr>
          </a:p>
          <a:p>
            <a:pPr>
              <a:buNone/>
            </a:pPr>
            <a:r>
              <a:rPr lang="en-US" dirty="0">
                <a:solidFill>
                  <a:srgbClr val="002060"/>
                </a:solidFill>
              </a:rPr>
              <a:t>►</a:t>
            </a:r>
            <a:r>
              <a:rPr lang="sr-Latn-RS" dirty="0">
                <a:solidFill>
                  <a:srgbClr val="002060"/>
                </a:solidFill>
              </a:rPr>
              <a:t> If University or host Clinic asks for </a:t>
            </a:r>
            <a:r>
              <a:rPr lang="sr-Latn-RS" b="1" dirty="0">
                <a:solidFill>
                  <a:srgbClr val="002060"/>
                </a:solidFill>
              </a:rPr>
              <a:t>Antigen or PCR test on SARS-CoV-2</a:t>
            </a:r>
            <a:r>
              <a:rPr lang="sr-Latn-RS" dirty="0">
                <a:solidFill>
                  <a:srgbClr val="002060"/>
                </a:solidFill>
              </a:rPr>
              <a:t>, not older then 72h before beginning of practice you will be aditionally infromed (at least 2 weeks before program starts)</a:t>
            </a:r>
            <a:endParaRPr lang="en-US" dirty="0">
              <a:solidFill>
                <a:srgbClr val="002060"/>
              </a:solidFill>
            </a:endParaRPr>
          </a:p>
          <a:p>
            <a:pPr>
              <a:buNone/>
            </a:pPr>
            <a:endParaRPr lang="en-US" dirty="0">
              <a:solidFill>
                <a:srgbClr val="002060"/>
              </a:solidFill>
            </a:endParaRPr>
          </a:p>
          <a:p>
            <a:pPr>
              <a:buNone/>
            </a:pPr>
            <a:r>
              <a:rPr lang="en-US" dirty="0">
                <a:solidFill>
                  <a:srgbClr val="002060"/>
                </a:solidFill>
              </a:rPr>
              <a:t>►</a:t>
            </a:r>
            <a:r>
              <a:rPr lang="sr-Latn-RS" dirty="0">
                <a:solidFill>
                  <a:srgbClr val="002060"/>
                </a:solidFill>
              </a:rPr>
              <a:t> All </a:t>
            </a:r>
            <a:r>
              <a:rPr lang="sr-Latn-RS" b="1" dirty="0">
                <a:solidFill>
                  <a:srgbClr val="002060"/>
                </a:solidFill>
              </a:rPr>
              <a:t>other regulations considering Covid-19 mesaures </a:t>
            </a:r>
            <a:r>
              <a:rPr lang="sr-Latn-RS" dirty="0">
                <a:solidFill>
                  <a:srgbClr val="002060"/>
                </a:solidFill>
              </a:rPr>
              <a:t>of Serbian health department will be announced at least 2 weeks before your arrival.</a:t>
            </a:r>
            <a:endParaRPr lang="en-US" dirty="0">
              <a:solidFill>
                <a:srgbClr val="002060"/>
              </a:solidFill>
            </a:endParaRPr>
          </a:p>
        </p:txBody>
      </p:sp>
      <p:pic>
        <p:nvPicPr>
          <p:cNvPr id="8"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9" name="TextBox 8"/>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5" name="Picture 4" descr="newlogo-faks beograd.GIF"/>
          <p:cNvPicPr/>
          <p:nvPr/>
        </p:nvPicPr>
        <p:blipFill>
          <a:blip r:embed="rId3" cstate="print"/>
          <a:srcRect/>
          <a:stretch>
            <a:fillRect/>
          </a:stretch>
        </p:blipFill>
        <p:spPr bwMode="auto">
          <a:xfrm>
            <a:off x="3203846" y="-5089"/>
            <a:ext cx="1368152"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735106"/>
          </a:xfrm>
        </p:spPr>
        <p:txBody>
          <a:bodyPr>
            <a:normAutofit/>
          </a:bodyPr>
          <a:lstStyle/>
          <a:p>
            <a:pPr>
              <a:buNone/>
            </a:pPr>
            <a:r>
              <a:rPr lang="en-US" b="1" dirty="0">
                <a:solidFill>
                  <a:srgbClr val="00B0F0"/>
                </a:solidFill>
              </a:rPr>
              <a:t>WHEN YOU WILL GET CERTIFICATE?</a:t>
            </a:r>
            <a:endParaRPr lang="en-US" b="1" dirty="0">
              <a:solidFill>
                <a:schemeClr val="tx2">
                  <a:lumMod val="60000"/>
                  <a:lumOff val="40000"/>
                </a:schemeClr>
              </a:solidFill>
            </a:endParaRPr>
          </a:p>
          <a:p>
            <a:pPr>
              <a:buNone/>
            </a:pPr>
            <a:endParaRPr lang="en-US" dirty="0">
              <a:solidFill>
                <a:schemeClr val="tx2">
                  <a:lumMod val="60000"/>
                  <a:lumOff val="40000"/>
                </a:schemeClr>
              </a:solidFill>
            </a:endParaRPr>
          </a:p>
          <a:p>
            <a:pPr>
              <a:buNone/>
            </a:pPr>
            <a:r>
              <a:rPr lang="en-US" dirty="0">
                <a:solidFill>
                  <a:srgbClr val="002060"/>
                </a:solidFill>
              </a:rPr>
              <a:t>► You need to complete </a:t>
            </a:r>
            <a:r>
              <a:rPr lang="en-US" b="1" dirty="0">
                <a:solidFill>
                  <a:srgbClr val="002060"/>
                </a:solidFill>
              </a:rPr>
              <a:t>at least 2/3 of program duration</a:t>
            </a:r>
            <a:r>
              <a:rPr lang="en-US" dirty="0">
                <a:solidFill>
                  <a:srgbClr val="002060"/>
                </a:solidFill>
              </a:rPr>
              <a:t>.</a:t>
            </a:r>
          </a:p>
          <a:p>
            <a:pPr>
              <a:buNone/>
            </a:pPr>
            <a:endParaRPr lang="en-US" dirty="0">
              <a:solidFill>
                <a:srgbClr val="002060"/>
              </a:solidFill>
            </a:endParaRPr>
          </a:p>
          <a:p>
            <a:pPr>
              <a:buNone/>
            </a:pPr>
            <a:r>
              <a:rPr lang="en-US" i="1" dirty="0">
                <a:solidFill>
                  <a:srgbClr val="002060"/>
                </a:solidFill>
              </a:rPr>
              <a:t>After successful fulfillment of the requirements of “Medical students’ exchange program” you will be issued </a:t>
            </a:r>
            <a:r>
              <a:rPr lang="en-US" b="1" i="1" dirty="0">
                <a:solidFill>
                  <a:srgbClr val="002060"/>
                </a:solidFill>
              </a:rPr>
              <a:t>official certificate</a:t>
            </a:r>
            <a:r>
              <a:rPr lang="en-US" i="1" dirty="0">
                <a:solidFill>
                  <a:srgbClr val="002060"/>
                </a:solidFill>
              </a:rPr>
              <a:t>. </a:t>
            </a:r>
          </a:p>
          <a:p>
            <a:pPr>
              <a:buNone/>
            </a:pPr>
            <a:endParaRPr lang="en-US" dirty="0">
              <a:solidFill>
                <a:srgbClr val="002060"/>
              </a:solidFill>
            </a:endParaRPr>
          </a:p>
          <a:p>
            <a:pPr>
              <a:buNone/>
            </a:pPr>
            <a:r>
              <a:rPr lang="en-US" dirty="0">
                <a:solidFill>
                  <a:srgbClr val="002060"/>
                </a:solidFill>
              </a:rPr>
              <a:t>► </a:t>
            </a:r>
            <a:r>
              <a:rPr lang="en-US" b="1" dirty="0" err="1">
                <a:solidFill>
                  <a:srgbClr val="7030A0"/>
                </a:solidFill>
              </a:rPr>
              <a:t>SrMSA</a:t>
            </a:r>
            <a:r>
              <a:rPr lang="en-US" b="1" dirty="0">
                <a:solidFill>
                  <a:srgbClr val="7030A0"/>
                </a:solidFill>
              </a:rPr>
              <a:t> official certificate </a:t>
            </a:r>
            <a:r>
              <a:rPr lang="en-US" dirty="0">
                <a:solidFill>
                  <a:srgbClr val="E55D09"/>
                </a:solidFill>
                <a:effectLst>
                  <a:outerShdw blurRad="38100" dist="38100" dir="2700000" algn="tl">
                    <a:srgbClr val="000000">
                      <a:alpha val="43137"/>
                    </a:srgbClr>
                  </a:outerShdw>
                </a:effectLst>
              </a:rPr>
              <a:t>includes signatures of exchange coordinator / </a:t>
            </a:r>
            <a:r>
              <a:rPr lang="en-US" dirty="0" err="1">
                <a:solidFill>
                  <a:srgbClr val="E55D09"/>
                </a:solidFill>
                <a:effectLst>
                  <a:outerShdw blurRad="38100" dist="38100" dir="2700000" algn="tl">
                    <a:srgbClr val="000000">
                      <a:alpha val="43137"/>
                    </a:srgbClr>
                  </a:outerShdw>
                </a:effectLst>
              </a:rPr>
              <a:t>SrMSA</a:t>
            </a:r>
            <a:r>
              <a:rPr lang="en-US" dirty="0">
                <a:solidFill>
                  <a:srgbClr val="E55D09"/>
                </a:solidFill>
                <a:effectLst>
                  <a:outerShdw blurRad="38100" dist="38100" dir="2700000" algn="tl">
                    <a:srgbClr val="000000">
                      <a:alpha val="43137"/>
                    </a:srgbClr>
                  </a:outerShdw>
                </a:effectLst>
              </a:rPr>
              <a:t> President, assigned mentor and stamps of </a:t>
            </a:r>
            <a:r>
              <a:rPr lang="en-US" dirty="0" err="1">
                <a:solidFill>
                  <a:srgbClr val="E55D09"/>
                </a:solidFill>
                <a:effectLst>
                  <a:outerShdw blurRad="38100" dist="38100" dir="2700000" algn="tl">
                    <a:srgbClr val="000000">
                      <a:alpha val="43137"/>
                    </a:srgbClr>
                  </a:outerShdw>
                </a:effectLst>
              </a:rPr>
              <a:t>SrMSA</a:t>
            </a:r>
            <a:r>
              <a:rPr lang="en-US" dirty="0">
                <a:solidFill>
                  <a:srgbClr val="E55D09"/>
                </a:solidFill>
                <a:effectLst>
                  <a:outerShdw blurRad="38100" dist="38100" dir="2700000" algn="tl">
                    <a:srgbClr val="000000">
                      <a:alpha val="43137"/>
                    </a:srgbClr>
                  </a:outerShdw>
                </a:effectLst>
              </a:rPr>
              <a:t> and Host Clinic at University of Belgrade School of Medicine. </a:t>
            </a:r>
            <a:endParaRPr lang="sr-Latn-CS" dirty="0">
              <a:solidFill>
                <a:srgbClr val="E55D09"/>
              </a:solidFill>
              <a:effectLst>
                <a:outerShdw blurRad="38100" dist="38100" dir="2700000" algn="tl">
                  <a:srgbClr val="000000">
                    <a:alpha val="43137"/>
                  </a:srgbClr>
                </a:outerShdw>
              </a:effectLst>
            </a:endParaRPr>
          </a:p>
        </p:txBody>
      </p:sp>
      <p:pic>
        <p:nvPicPr>
          <p:cNvPr id="8"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9" name="TextBox 8"/>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5" name="Picture 4" descr="newlogo-faks beograd.GIF"/>
          <p:cNvPicPr/>
          <p:nvPr/>
        </p:nvPicPr>
        <p:blipFill>
          <a:blip r:embed="rId3" cstate="print"/>
          <a:srcRect/>
          <a:stretch>
            <a:fillRect/>
          </a:stretch>
        </p:blipFill>
        <p:spPr bwMode="auto">
          <a:xfrm>
            <a:off x="3203846" y="-5089"/>
            <a:ext cx="1368152" cy="1368152"/>
          </a:xfrm>
          <a:prstGeom prst="rect">
            <a:avLst/>
          </a:prstGeom>
          <a:noFill/>
          <a:ln w="9525">
            <a:noFill/>
            <a:miter lim="800000"/>
            <a:headEnd/>
            <a:tailEnd/>
          </a:ln>
        </p:spPr>
      </p:pic>
    </p:spTree>
    <p:extLst>
      <p:ext uri="{BB962C8B-B14F-4D97-AF65-F5344CB8AC3E}">
        <p14:creationId xmlns:p14="http://schemas.microsoft.com/office/powerpoint/2010/main" val="307199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866459" cy="4303057"/>
          </a:xfrm>
        </p:spPr>
        <p:txBody>
          <a:bodyPr>
            <a:normAutofit lnSpcReduction="10000"/>
          </a:bodyPr>
          <a:lstStyle/>
          <a:p>
            <a:pPr>
              <a:buNone/>
            </a:pPr>
            <a:r>
              <a:rPr lang="en-US" b="1" dirty="0">
                <a:solidFill>
                  <a:srgbClr val="00B0F0"/>
                </a:solidFill>
              </a:rPr>
              <a:t>CAUTION</a:t>
            </a:r>
          </a:p>
          <a:p>
            <a:pPr>
              <a:buNone/>
            </a:pPr>
            <a:endParaRPr lang="en-US" b="1" dirty="0">
              <a:solidFill>
                <a:srgbClr val="00B0F0"/>
              </a:solidFill>
            </a:endParaRPr>
          </a:p>
          <a:p>
            <a:pPr>
              <a:buNone/>
            </a:pPr>
            <a:r>
              <a:rPr lang="en-US" dirty="0">
                <a:solidFill>
                  <a:srgbClr val="002060"/>
                </a:solidFill>
              </a:rPr>
              <a:t>This invitation is created for our colleagues, medical students </a:t>
            </a:r>
            <a:r>
              <a:rPr lang="sr-Latn-RS" dirty="0">
                <a:solidFill>
                  <a:srgbClr val="002060"/>
                </a:solidFill>
              </a:rPr>
              <a:t>(</a:t>
            </a:r>
            <a:r>
              <a:rPr lang="en-US" dirty="0">
                <a:solidFill>
                  <a:srgbClr val="002060"/>
                </a:solidFill>
              </a:rPr>
              <a:t>from 3</a:t>
            </a:r>
            <a:r>
              <a:rPr lang="en-US" baseline="30000" dirty="0">
                <a:solidFill>
                  <a:srgbClr val="002060"/>
                </a:solidFill>
              </a:rPr>
              <a:t>rd</a:t>
            </a:r>
            <a:r>
              <a:rPr lang="en-US" dirty="0">
                <a:solidFill>
                  <a:srgbClr val="002060"/>
                </a:solidFill>
              </a:rPr>
              <a:t> year and above</a:t>
            </a:r>
            <a:r>
              <a:rPr lang="sr-Latn-RS" dirty="0">
                <a:solidFill>
                  <a:srgbClr val="002060"/>
                </a:solidFill>
              </a:rPr>
              <a:t>)</a:t>
            </a:r>
            <a:r>
              <a:rPr lang="en-US" dirty="0">
                <a:solidFill>
                  <a:srgbClr val="002060"/>
                </a:solidFill>
              </a:rPr>
              <a:t> and young medical doctors. </a:t>
            </a:r>
          </a:p>
          <a:p>
            <a:pPr>
              <a:buNone/>
            </a:pPr>
            <a:r>
              <a:rPr lang="en-US" b="1" dirty="0">
                <a:solidFill>
                  <a:srgbClr val="002060"/>
                </a:solidFill>
              </a:rPr>
              <a:t>If you choose to practice in Belgrade please be aware that you represent your University and you</a:t>
            </a:r>
            <a:r>
              <a:rPr lang="sr-Latn-RS" b="1" dirty="0">
                <a:solidFill>
                  <a:srgbClr val="002060"/>
                </a:solidFill>
              </a:rPr>
              <a:t>r</a:t>
            </a:r>
            <a:r>
              <a:rPr lang="en-US" b="1" dirty="0">
                <a:solidFill>
                  <a:srgbClr val="002060"/>
                </a:solidFill>
              </a:rPr>
              <a:t> country, and also our respected profession. We expect that you will give your best in these activities and that you will communicate in best manner with our team, tutors and other people and institutions involved in program. </a:t>
            </a:r>
          </a:p>
          <a:p>
            <a:pPr>
              <a:buNone/>
            </a:pPr>
            <a:endParaRPr lang="en-US" b="1" dirty="0">
              <a:solidFill>
                <a:srgbClr val="002060"/>
              </a:solidFill>
            </a:endParaRPr>
          </a:p>
          <a:p>
            <a:pPr>
              <a:buNone/>
            </a:pPr>
            <a:r>
              <a:rPr lang="en-US" b="1" dirty="0">
                <a:solidFill>
                  <a:srgbClr val="002060"/>
                </a:solidFill>
              </a:rPr>
              <a:t>If there is any problem caused by you </a:t>
            </a:r>
            <a:r>
              <a:rPr lang="en-US" b="1" dirty="0" err="1">
                <a:solidFill>
                  <a:srgbClr val="002060"/>
                </a:solidFill>
              </a:rPr>
              <a:t>SrMSA</a:t>
            </a:r>
            <a:r>
              <a:rPr lang="en-US" b="1" dirty="0">
                <a:solidFill>
                  <a:srgbClr val="002060"/>
                </a:solidFill>
              </a:rPr>
              <a:t> and University of Belgrade Medical School may take needed measures, such as cancellation of your practice or stay in Hostel.</a:t>
            </a: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5" name="Left-Right Arrow 4"/>
          <p:cNvSpPr/>
          <p:nvPr/>
        </p:nvSpPr>
        <p:spPr>
          <a:xfrm>
            <a:off x="3275856" y="5193562"/>
            <a:ext cx="2232248" cy="3236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28" y="1556792"/>
            <a:ext cx="8354444" cy="5184576"/>
          </a:xfrm>
        </p:spPr>
        <p:txBody>
          <a:bodyPr>
            <a:normAutofit fontScale="85000" lnSpcReduction="20000"/>
          </a:bodyPr>
          <a:lstStyle/>
          <a:p>
            <a:pPr>
              <a:buNone/>
            </a:pPr>
            <a:endParaRPr lang="en-US" dirty="0"/>
          </a:p>
          <a:p>
            <a:pPr>
              <a:buNone/>
            </a:pPr>
            <a:endParaRPr lang="sr-Latn-RS" b="1" dirty="0">
              <a:solidFill>
                <a:schemeClr val="tx2">
                  <a:lumMod val="60000"/>
                  <a:lumOff val="40000"/>
                </a:schemeClr>
              </a:solidFill>
              <a:effectLst>
                <a:outerShdw blurRad="38100" dist="38100" dir="2700000" algn="tl">
                  <a:srgbClr val="000000">
                    <a:alpha val="43137"/>
                  </a:srgbClr>
                </a:outerShdw>
              </a:effectLst>
            </a:endParaRPr>
          </a:p>
          <a:p>
            <a:pPr>
              <a:buNone/>
            </a:pPr>
            <a:r>
              <a:rPr lang="sr-Latn-RS" b="1" dirty="0">
                <a:solidFill>
                  <a:srgbClr val="002060"/>
                </a:solidFill>
                <a:effectLst>
                  <a:outerShdw blurRad="38100" dist="38100" dir="2700000" algn="tl">
                    <a:srgbClr val="000000">
                      <a:alpha val="43137"/>
                    </a:srgbClr>
                  </a:outerShdw>
                </a:effectLst>
              </a:rPr>
              <a:t>Dear colleagues,</a:t>
            </a:r>
          </a:p>
          <a:p>
            <a:pPr>
              <a:buNone/>
            </a:pPr>
            <a:endParaRPr lang="sr-Latn-RS" b="1" dirty="0">
              <a:solidFill>
                <a:srgbClr val="002060"/>
              </a:solidFill>
              <a:effectLst>
                <a:outerShdw blurRad="38100" dist="38100" dir="2700000" algn="tl">
                  <a:srgbClr val="000000">
                    <a:alpha val="43137"/>
                  </a:srgbClr>
                </a:outerShdw>
              </a:effectLst>
            </a:endParaRPr>
          </a:p>
          <a:p>
            <a:pPr>
              <a:buNone/>
            </a:pPr>
            <a:r>
              <a:rPr lang="sr-Latn-RS" b="1" dirty="0">
                <a:solidFill>
                  <a:srgbClr val="002060"/>
                </a:solidFill>
              </a:rPr>
              <a:t>It is our great pleasure to welcome you to take part in our medical practice program in Belgrade, Republic of Serbia.</a:t>
            </a:r>
          </a:p>
          <a:p>
            <a:pPr>
              <a:buNone/>
            </a:pPr>
            <a:endParaRPr lang="sr-Latn-RS" b="1" dirty="0">
              <a:solidFill>
                <a:srgbClr val="002060"/>
              </a:solidFill>
            </a:endParaRPr>
          </a:p>
          <a:p>
            <a:pPr>
              <a:buNone/>
            </a:pPr>
            <a:r>
              <a:rPr lang="en-US" b="1" dirty="0">
                <a:solidFill>
                  <a:srgbClr val="002060"/>
                </a:solidFill>
              </a:rPr>
              <a:t>Since year 2007. we regularly accept medical students </a:t>
            </a:r>
            <a:r>
              <a:rPr lang="sr-Latn-RS" b="1" dirty="0">
                <a:solidFill>
                  <a:srgbClr val="002060"/>
                </a:solidFill>
              </a:rPr>
              <a:t>and young doctors. Due to Covid-19 pandemic our program was paused from during two years, 2020. &amp; 2021 </a:t>
            </a:r>
          </a:p>
          <a:p>
            <a:pPr>
              <a:buNone/>
            </a:pPr>
            <a:endParaRPr lang="sr-Latn-RS" b="1" dirty="0">
              <a:solidFill>
                <a:srgbClr val="002060"/>
              </a:solidFill>
            </a:endParaRPr>
          </a:p>
          <a:p>
            <a:pPr>
              <a:buNone/>
            </a:pPr>
            <a:r>
              <a:rPr lang="en-US" b="1" dirty="0">
                <a:solidFill>
                  <a:srgbClr val="002060"/>
                </a:solidFill>
              </a:rPr>
              <a:t>Guest students </a:t>
            </a:r>
            <a:r>
              <a:rPr lang="sr-Latn-RS" b="1" dirty="0">
                <a:solidFill>
                  <a:srgbClr val="002060"/>
                </a:solidFill>
              </a:rPr>
              <a:t>and young doctors </a:t>
            </a:r>
            <a:r>
              <a:rPr lang="en-US" b="1" dirty="0">
                <a:solidFill>
                  <a:srgbClr val="002060"/>
                </a:solidFill>
              </a:rPr>
              <a:t>have </a:t>
            </a:r>
            <a:r>
              <a:rPr lang="sr-Latn-RS" b="1" dirty="0">
                <a:solidFill>
                  <a:srgbClr val="002060"/>
                </a:solidFill>
              </a:rPr>
              <a:t>all activities</a:t>
            </a:r>
            <a:r>
              <a:rPr lang="en-US" b="1" dirty="0">
                <a:solidFill>
                  <a:srgbClr val="002060"/>
                </a:solidFill>
              </a:rPr>
              <a:t> at University</a:t>
            </a:r>
            <a:r>
              <a:rPr lang="sr-Latn-RS" b="1" dirty="0">
                <a:solidFill>
                  <a:srgbClr val="002060"/>
                </a:solidFill>
              </a:rPr>
              <a:t> Clinics</a:t>
            </a:r>
            <a:r>
              <a:rPr lang="en-US" b="1" dirty="0">
                <a:solidFill>
                  <a:srgbClr val="002060"/>
                </a:solidFill>
              </a:rPr>
              <a:t> </a:t>
            </a:r>
            <a:r>
              <a:rPr lang="sr-Latn-RS" b="1" dirty="0">
                <a:solidFill>
                  <a:srgbClr val="002060"/>
                </a:solidFill>
              </a:rPr>
              <a:t>of Belgrade School of </a:t>
            </a:r>
            <a:r>
              <a:rPr lang="en-US" b="1" dirty="0">
                <a:solidFill>
                  <a:srgbClr val="002060"/>
                </a:solidFill>
              </a:rPr>
              <a:t>Medicine</a:t>
            </a:r>
            <a:r>
              <a:rPr lang="sr-Latn-RS" b="1" dirty="0">
                <a:solidFill>
                  <a:srgbClr val="002060"/>
                </a:solidFill>
              </a:rPr>
              <a:t>,</a:t>
            </a:r>
            <a:r>
              <a:rPr lang="en-US" b="1" dirty="0">
                <a:solidFill>
                  <a:srgbClr val="002060"/>
                </a:solidFill>
              </a:rPr>
              <a:t> under supervision of assigned mentors.</a:t>
            </a:r>
            <a:r>
              <a:rPr lang="sr-Latn-RS" b="1" dirty="0">
                <a:solidFill>
                  <a:srgbClr val="002060"/>
                </a:solidFill>
              </a:rPr>
              <a:t> </a:t>
            </a:r>
          </a:p>
          <a:p>
            <a:pPr>
              <a:buNone/>
            </a:pPr>
            <a:endParaRPr lang="sr-Latn-RS" b="1" dirty="0">
              <a:solidFill>
                <a:srgbClr val="002060"/>
              </a:solidFill>
            </a:endParaRPr>
          </a:p>
          <a:p>
            <a:pPr>
              <a:buNone/>
            </a:pPr>
            <a:r>
              <a:rPr lang="sr-Latn-RS" b="1" dirty="0">
                <a:solidFill>
                  <a:srgbClr val="002060"/>
                </a:solidFill>
              </a:rPr>
              <a:t>Our program is developed and supported by University of Belgrade Scool of Medicine, University hospitals and Goverment of Serbia. Activities are coordinated with institutions and quality of program is evaluated at the end of </a:t>
            </a:r>
            <a:r>
              <a:rPr lang="en-US" b="1" dirty="0">
                <a:solidFill>
                  <a:srgbClr val="002060"/>
                </a:solidFill>
              </a:rPr>
              <a:t>each </a:t>
            </a:r>
            <a:r>
              <a:rPr lang="sr-Latn-RS" b="1" dirty="0">
                <a:solidFill>
                  <a:srgbClr val="002060"/>
                </a:solidFill>
              </a:rPr>
              <a:t>sc</a:t>
            </a:r>
            <a:r>
              <a:rPr lang="en-US" b="1" dirty="0">
                <a:solidFill>
                  <a:srgbClr val="002060"/>
                </a:solidFill>
              </a:rPr>
              <a:t>h</a:t>
            </a:r>
            <a:r>
              <a:rPr lang="sr-Latn-RS" b="1" dirty="0">
                <a:solidFill>
                  <a:srgbClr val="002060"/>
                </a:solidFill>
              </a:rPr>
              <a:t>ool year.</a:t>
            </a:r>
          </a:p>
          <a:p>
            <a:pPr>
              <a:buNone/>
            </a:pPr>
            <a:endParaRPr lang="sr-Latn-RS" b="1" dirty="0">
              <a:solidFill>
                <a:srgbClr val="002060"/>
              </a:solidFill>
            </a:endParaRPr>
          </a:p>
          <a:p>
            <a:pPr>
              <a:buNone/>
            </a:pPr>
            <a:r>
              <a:rPr lang="sr-Latn-RS" b="1" dirty="0">
                <a:solidFill>
                  <a:srgbClr val="002060"/>
                </a:solidFill>
              </a:rPr>
              <a:t>									Dr spec. med. Aleksandar Ljuboja</a:t>
            </a:r>
          </a:p>
          <a:p>
            <a:pPr>
              <a:buNone/>
            </a:pPr>
            <a:r>
              <a:rPr lang="sr-Latn-RS" b="1" dirty="0">
                <a:solidFill>
                  <a:srgbClr val="002060"/>
                </a:solidFill>
              </a:rPr>
              <a:t>									SrMSA Belgrade Coordinator			</a:t>
            </a:r>
            <a:r>
              <a:rPr lang="sr-Latn-RS" b="1" dirty="0">
                <a:solidFill>
                  <a:schemeClr val="tx2">
                    <a:lumMod val="60000"/>
                    <a:lumOff val="40000"/>
                  </a:schemeClr>
                </a:solidFill>
              </a:rPr>
              <a:t>	</a:t>
            </a:r>
            <a:endParaRPr lang="en-US" b="1" dirty="0">
              <a:solidFill>
                <a:schemeClr val="tx2">
                  <a:lumMod val="60000"/>
                  <a:lumOff val="40000"/>
                </a:schemeClr>
              </a:solidFill>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866459" cy="4303057"/>
          </a:xfrm>
        </p:spPr>
        <p:txBody>
          <a:bodyPr>
            <a:normAutofit fontScale="77500" lnSpcReduction="20000"/>
          </a:bodyPr>
          <a:lstStyle/>
          <a:p>
            <a:pPr>
              <a:buNone/>
            </a:pPr>
            <a:r>
              <a:rPr lang="en-US" b="1" dirty="0">
                <a:solidFill>
                  <a:srgbClr val="00B0F0"/>
                </a:solidFill>
              </a:rPr>
              <a:t>SOCIAL PROGRAM I – </a:t>
            </a:r>
            <a:r>
              <a:rPr lang="en-US" b="1" dirty="0" err="1">
                <a:solidFill>
                  <a:srgbClr val="00B0F0"/>
                </a:solidFill>
              </a:rPr>
              <a:t>SrMSA</a:t>
            </a:r>
            <a:r>
              <a:rPr lang="en-US" b="1" dirty="0">
                <a:solidFill>
                  <a:srgbClr val="00B0F0"/>
                </a:solidFill>
              </a:rPr>
              <a:t> TRADITIONAL</a:t>
            </a:r>
          </a:p>
          <a:p>
            <a:pPr>
              <a:buNone/>
            </a:pPr>
            <a:endParaRPr lang="en-US" b="1" dirty="0">
              <a:solidFill>
                <a:srgbClr val="00B0F0"/>
              </a:solidFill>
            </a:endParaRPr>
          </a:p>
          <a:p>
            <a:pPr>
              <a:buNone/>
            </a:pPr>
            <a:r>
              <a:rPr lang="en-US" b="1" dirty="0">
                <a:solidFill>
                  <a:srgbClr val="002060"/>
                </a:solidFill>
              </a:rPr>
              <a:t>► Serbian traditional BBQ or dinner at National restaurant (free of any charges)</a:t>
            </a:r>
            <a:endParaRPr lang="en-US" b="1" dirty="0">
              <a:solidFill>
                <a:srgbClr val="0070C0"/>
              </a:solidFill>
            </a:endParaRPr>
          </a:p>
          <a:p>
            <a:pPr>
              <a:buNone/>
            </a:pPr>
            <a:r>
              <a:rPr lang="en-US" b="1" dirty="0">
                <a:solidFill>
                  <a:srgbClr val="0070C0"/>
                </a:solidFill>
              </a:rPr>
              <a:t>2</a:t>
            </a:r>
            <a:r>
              <a:rPr lang="en-US" b="1" baseline="30000" dirty="0">
                <a:solidFill>
                  <a:srgbClr val="0070C0"/>
                </a:solidFill>
              </a:rPr>
              <a:t>nd</a:t>
            </a:r>
            <a:r>
              <a:rPr lang="en-US" b="1" dirty="0">
                <a:solidFill>
                  <a:srgbClr val="0070C0"/>
                </a:solidFill>
              </a:rPr>
              <a:t> / 3</a:t>
            </a:r>
            <a:r>
              <a:rPr lang="en-US" b="1" baseline="30000" dirty="0">
                <a:solidFill>
                  <a:srgbClr val="0070C0"/>
                </a:solidFill>
              </a:rPr>
              <a:t>rd  </a:t>
            </a:r>
            <a:r>
              <a:rPr lang="en-US" b="1" dirty="0">
                <a:solidFill>
                  <a:srgbClr val="0070C0"/>
                </a:solidFill>
              </a:rPr>
              <a:t>week of July and 2</a:t>
            </a:r>
            <a:r>
              <a:rPr lang="en-US" b="1" baseline="30000" dirty="0">
                <a:solidFill>
                  <a:srgbClr val="0070C0"/>
                </a:solidFill>
              </a:rPr>
              <a:t>nd</a:t>
            </a:r>
            <a:r>
              <a:rPr lang="en-US" b="1" dirty="0">
                <a:solidFill>
                  <a:srgbClr val="0070C0"/>
                </a:solidFill>
              </a:rPr>
              <a:t> / 3</a:t>
            </a:r>
            <a:r>
              <a:rPr lang="en-US" b="1" baseline="30000" dirty="0">
                <a:solidFill>
                  <a:srgbClr val="0070C0"/>
                </a:solidFill>
              </a:rPr>
              <a:t>rd</a:t>
            </a:r>
            <a:r>
              <a:rPr lang="en-US" b="1" dirty="0">
                <a:solidFill>
                  <a:srgbClr val="0070C0"/>
                </a:solidFill>
              </a:rPr>
              <a:t> week of August</a:t>
            </a:r>
          </a:p>
          <a:p>
            <a:pPr>
              <a:buNone/>
            </a:pPr>
            <a:r>
              <a:rPr lang="en-US" b="1" dirty="0">
                <a:solidFill>
                  <a:srgbClr val="FFFF00"/>
                </a:solidFill>
              </a:rPr>
              <a:t/>
            </a:r>
            <a:br>
              <a:rPr lang="en-US" b="1" dirty="0">
                <a:solidFill>
                  <a:srgbClr val="FFFF00"/>
                </a:solidFill>
              </a:rPr>
            </a:br>
            <a:r>
              <a:rPr lang="en-US" b="1" dirty="0">
                <a:solidFill>
                  <a:srgbClr val="7030A0"/>
                </a:solidFill>
              </a:rPr>
              <a:t>► Our team will prepare you delicious food for which Serbia is known worldwide, in beautiful surroundings of Ada lake or we will choose nice restaurant .</a:t>
            </a:r>
          </a:p>
          <a:p>
            <a:pPr>
              <a:buNone/>
            </a:pPr>
            <a:endParaRPr lang="en-US" b="1" dirty="0">
              <a:solidFill>
                <a:srgbClr val="7030A0"/>
              </a:solidFill>
            </a:endParaRPr>
          </a:p>
          <a:p>
            <a:pPr>
              <a:buNone/>
            </a:pPr>
            <a:r>
              <a:rPr lang="en-US" b="1" dirty="0">
                <a:solidFill>
                  <a:srgbClr val="002060"/>
                </a:solidFill>
              </a:rPr>
              <a:t>► SERBIAN SPIRITS NIGHT </a:t>
            </a:r>
            <a:r>
              <a:rPr lang="en-US" b="1" dirty="0">
                <a:solidFill>
                  <a:srgbClr val="7030A0"/>
                </a:solidFill>
              </a:rPr>
              <a:t>1</a:t>
            </a:r>
            <a:r>
              <a:rPr lang="en-US" b="1" baseline="30000" dirty="0">
                <a:solidFill>
                  <a:srgbClr val="7030A0"/>
                </a:solidFill>
              </a:rPr>
              <a:t>st</a:t>
            </a:r>
            <a:r>
              <a:rPr lang="en-US" b="1" dirty="0">
                <a:solidFill>
                  <a:srgbClr val="7030A0"/>
                </a:solidFill>
              </a:rPr>
              <a:t> / 4</a:t>
            </a:r>
            <a:r>
              <a:rPr lang="en-US" b="1" baseline="30000" dirty="0">
                <a:solidFill>
                  <a:srgbClr val="7030A0"/>
                </a:solidFill>
              </a:rPr>
              <a:t>th</a:t>
            </a:r>
            <a:r>
              <a:rPr lang="en-US" b="1" dirty="0">
                <a:solidFill>
                  <a:srgbClr val="7030A0"/>
                </a:solidFill>
              </a:rPr>
              <a:t> week of July and 1</a:t>
            </a:r>
            <a:r>
              <a:rPr lang="en-US" b="1" baseline="30000" dirty="0">
                <a:solidFill>
                  <a:srgbClr val="7030A0"/>
                </a:solidFill>
              </a:rPr>
              <a:t>st</a:t>
            </a:r>
            <a:r>
              <a:rPr lang="en-US" b="1" dirty="0">
                <a:solidFill>
                  <a:srgbClr val="7030A0"/>
                </a:solidFill>
              </a:rPr>
              <a:t> /4</a:t>
            </a:r>
            <a:r>
              <a:rPr lang="en-US" b="1" baseline="30000" dirty="0">
                <a:solidFill>
                  <a:srgbClr val="7030A0"/>
                </a:solidFill>
              </a:rPr>
              <a:t>th</a:t>
            </a:r>
            <a:r>
              <a:rPr lang="en-US" b="1" dirty="0">
                <a:solidFill>
                  <a:srgbClr val="7030A0"/>
                </a:solidFill>
              </a:rPr>
              <a:t> week of August</a:t>
            </a:r>
          </a:p>
          <a:p>
            <a:pPr>
              <a:buNone/>
            </a:pPr>
            <a:r>
              <a:rPr lang="en-US" dirty="0">
                <a:solidFill>
                  <a:srgbClr val="7030A0"/>
                </a:solidFill>
              </a:rPr>
              <a:t>Students will have opportunity to choose between several well known pubs where we will taste the most popular Serbian spirits at discounted prices (Rakia bar, Serbian beer house,…) </a:t>
            </a:r>
            <a:r>
              <a:rPr lang="en-US" b="1" dirty="0">
                <a:solidFill>
                  <a:srgbClr val="7030A0"/>
                </a:solidFill>
              </a:rPr>
              <a:t>– </a:t>
            </a:r>
            <a:r>
              <a:rPr lang="en-US" b="1" dirty="0">
                <a:solidFill>
                  <a:srgbClr val="002060"/>
                </a:solidFill>
              </a:rPr>
              <a:t>One welcome drink comes free!</a:t>
            </a:r>
          </a:p>
          <a:p>
            <a:pPr>
              <a:buNone/>
            </a:pPr>
            <a:endParaRPr lang="en-US" b="1" dirty="0">
              <a:solidFill>
                <a:srgbClr val="00B0F0"/>
              </a:solidFill>
            </a:endParaRPr>
          </a:p>
          <a:p>
            <a:pPr>
              <a:buNone/>
            </a:pPr>
            <a:r>
              <a:rPr lang="en-US" dirty="0">
                <a:solidFill>
                  <a:srgbClr val="7030A0"/>
                </a:solidFill>
              </a:rPr>
              <a:t>* BBQ or DINNER, also SPIRITS NIGHT will be available for students present at stated time, not for each group</a:t>
            </a:r>
          </a:p>
          <a:p>
            <a:pPr>
              <a:buNone/>
            </a:pPr>
            <a:endParaRPr lang="en-US" b="1" dirty="0">
              <a:solidFill>
                <a:srgbClr val="FFC000"/>
              </a:solidFill>
            </a:endParaRPr>
          </a:p>
          <a:p>
            <a:pPr>
              <a:buNone/>
            </a:pPr>
            <a:r>
              <a:rPr lang="en-US" b="1" i="1" dirty="0">
                <a:solidFill>
                  <a:schemeClr val="tx2">
                    <a:lumMod val="60000"/>
                    <a:lumOff val="40000"/>
                  </a:schemeClr>
                </a:solidFill>
                <a:effectLst>
                  <a:outerShdw blurRad="38100" dist="38100" dir="2700000" algn="tl">
                    <a:srgbClr val="000000">
                      <a:alpha val="43137"/>
                    </a:srgbClr>
                  </a:outerShdw>
                </a:effectLst>
              </a:rPr>
              <a:t>For more info join </a:t>
            </a:r>
            <a:r>
              <a:rPr lang="en-US" b="1" i="1" dirty="0" err="1">
                <a:solidFill>
                  <a:schemeClr val="tx2">
                    <a:lumMod val="60000"/>
                    <a:lumOff val="40000"/>
                  </a:schemeClr>
                </a:solidFill>
                <a:effectLst>
                  <a:outerShdw blurRad="38100" dist="38100" dir="2700000" algn="tl">
                    <a:srgbClr val="000000">
                      <a:alpha val="43137"/>
                    </a:srgbClr>
                  </a:outerShdw>
                </a:effectLst>
              </a:rPr>
              <a:t>SrMSA</a:t>
            </a:r>
            <a:r>
              <a:rPr lang="en-US" b="1" i="1" dirty="0">
                <a:solidFill>
                  <a:schemeClr val="tx2">
                    <a:lumMod val="60000"/>
                    <a:lumOff val="40000"/>
                  </a:schemeClr>
                </a:solidFill>
                <a:effectLst>
                  <a:outerShdw blurRad="38100" dist="38100" dir="2700000" algn="tl">
                    <a:srgbClr val="000000">
                      <a:alpha val="43137"/>
                    </a:srgbClr>
                  </a:outerShdw>
                </a:effectLst>
              </a:rPr>
              <a:t> Facebook community / www.srmsa.net</a:t>
            </a: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7390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866459" cy="4303057"/>
          </a:xfrm>
        </p:spPr>
        <p:txBody>
          <a:bodyPr>
            <a:normAutofit fontScale="92500" lnSpcReduction="20000"/>
          </a:bodyPr>
          <a:lstStyle/>
          <a:p>
            <a:pPr>
              <a:buNone/>
            </a:pPr>
            <a:r>
              <a:rPr lang="en-US" b="1" dirty="0">
                <a:solidFill>
                  <a:srgbClr val="00B0F0"/>
                </a:solidFill>
              </a:rPr>
              <a:t>SOCIAL PROGRAM II – EXCURSIONS ON DEMAND</a:t>
            </a:r>
          </a:p>
          <a:p>
            <a:pPr>
              <a:buNone/>
            </a:pPr>
            <a:endParaRPr lang="en-US" b="1" dirty="0">
              <a:solidFill>
                <a:srgbClr val="002060"/>
              </a:solidFill>
            </a:endParaRPr>
          </a:p>
          <a:p>
            <a:pPr>
              <a:buNone/>
            </a:pPr>
            <a:r>
              <a:rPr lang="en-US" b="1" dirty="0">
                <a:solidFill>
                  <a:srgbClr val="002060"/>
                </a:solidFill>
              </a:rPr>
              <a:t>► </a:t>
            </a:r>
            <a:r>
              <a:rPr lang="en-US" dirty="0">
                <a:solidFill>
                  <a:srgbClr val="002060"/>
                </a:solidFill>
              </a:rPr>
              <a:t>Field trips to some famous destinations in Serbia and region (Bosnia and Hercegovina, Montenegro…) </a:t>
            </a:r>
            <a:r>
              <a:rPr lang="en-US" b="1" dirty="0">
                <a:solidFill>
                  <a:srgbClr val="002060"/>
                </a:solidFill>
              </a:rPr>
              <a:t>will be offered on demand</a:t>
            </a:r>
            <a:r>
              <a:rPr lang="en-US" dirty="0">
                <a:solidFill>
                  <a:srgbClr val="002060"/>
                </a:solidFill>
              </a:rPr>
              <a:t>.</a:t>
            </a:r>
          </a:p>
          <a:p>
            <a:pPr>
              <a:buNone/>
            </a:pPr>
            <a:endParaRPr lang="en-US" dirty="0">
              <a:solidFill>
                <a:srgbClr val="002060"/>
              </a:solidFill>
            </a:endParaRPr>
          </a:p>
          <a:p>
            <a:pPr>
              <a:buNone/>
            </a:pPr>
            <a:r>
              <a:rPr lang="en-US" b="1" dirty="0">
                <a:solidFill>
                  <a:srgbClr val="002060"/>
                </a:solidFill>
              </a:rPr>
              <a:t>► Depending on interest excursion program may be created by our organization or by reputable tourist organizations </a:t>
            </a:r>
            <a:r>
              <a:rPr lang="en-US" dirty="0">
                <a:solidFill>
                  <a:srgbClr val="002060"/>
                </a:solidFill>
              </a:rPr>
              <a:t>– after interest you will get proposed program and prices for individuals or group.</a:t>
            </a:r>
          </a:p>
          <a:p>
            <a:pPr>
              <a:buNone/>
            </a:pPr>
            <a:endParaRPr lang="en-US" b="1" dirty="0">
              <a:solidFill>
                <a:srgbClr val="002060"/>
              </a:solidFill>
            </a:endParaRPr>
          </a:p>
          <a:p>
            <a:pPr>
              <a:buNone/>
            </a:pPr>
            <a:endParaRPr lang="en-US" b="1" dirty="0">
              <a:solidFill>
                <a:srgbClr val="002060"/>
              </a:solidFill>
            </a:endParaRPr>
          </a:p>
          <a:p>
            <a:pPr>
              <a:buNone/>
            </a:pPr>
            <a:r>
              <a:rPr lang="en-US" b="1" dirty="0">
                <a:solidFill>
                  <a:srgbClr val="002060"/>
                </a:solidFill>
              </a:rPr>
              <a:t>►  Suggested excursions: </a:t>
            </a:r>
            <a:r>
              <a:rPr lang="en-US" dirty="0" err="1">
                <a:solidFill>
                  <a:srgbClr val="002060"/>
                </a:solidFill>
              </a:rPr>
              <a:t>Avala</a:t>
            </a:r>
            <a:r>
              <a:rPr lang="en-US" dirty="0">
                <a:solidFill>
                  <a:srgbClr val="002060"/>
                </a:solidFill>
              </a:rPr>
              <a:t> tower, Topola and </a:t>
            </a:r>
            <a:r>
              <a:rPr lang="en-US" dirty="0" err="1">
                <a:solidFill>
                  <a:srgbClr val="002060"/>
                </a:solidFill>
              </a:rPr>
              <a:t>Oplenac</a:t>
            </a:r>
            <a:r>
              <a:rPr lang="en-US" dirty="0">
                <a:solidFill>
                  <a:srgbClr val="002060"/>
                </a:solidFill>
              </a:rPr>
              <a:t>, Novi Sad with </a:t>
            </a:r>
            <a:r>
              <a:rPr lang="en-US" dirty="0" err="1">
                <a:solidFill>
                  <a:srgbClr val="002060"/>
                </a:solidFill>
              </a:rPr>
              <a:t>Fruska</a:t>
            </a:r>
            <a:r>
              <a:rPr lang="en-US" dirty="0">
                <a:solidFill>
                  <a:srgbClr val="002060"/>
                </a:solidFill>
              </a:rPr>
              <a:t> </a:t>
            </a:r>
            <a:r>
              <a:rPr lang="en-US" dirty="0" err="1">
                <a:solidFill>
                  <a:srgbClr val="002060"/>
                </a:solidFill>
              </a:rPr>
              <a:t>gora</a:t>
            </a:r>
            <a:r>
              <a:rPr lang="en-US" dirty="0">
                <a:solidFill>
                  <a:srgbClr val="002060"/>
                </a:solidFill>
              </a:rPr>
              <a:t> wineries, </a:t>
            </a:r>
            <a:r>
              <a:rPr lang="en-US" dirty="0" err="1">
                <a:solidFill>
                  <a:srgbClr val="002060"/>
                </a:solidFill>
              </a:rPr>
              <a:t>Petroland</a:t>
            </a:r>
            <a:r>
              <a:rPr lang="en-US" dirty="0">
                <a:solidFill>
                  <a:srgbClr val="002060"/>
                </a:solidFill>
              </a:rPr>
              <a:t> Aquapark, Nis, Zlatibor, </a:t>
            </a:r>
            <a:r>
              <a:rPr lang="en-US" dirty="0" err="1">
                <a:solidFill>
                  <a:srgbClr val="002060"/>
                </a:solidFill>
              </a:rPr>
              <a:t>Palic</a:t>
            </a:r>
            <a:r>
              <a:rPr lang="en-US" dirty="0">
                <a:solidFill>
                  <a:srgbClr val="002060"/>
                </a:solidFill>
              </a:rPr>
              <a:t>…</a:t>
            </a:r>
          </a:p>
          <a:p>
            <a:pPr>
              <a:buNone/>
            </a:pPr>
            <a:endParaRPr lang="en-US" b="1" dirty="0">
              <a:solidFill>
                <a:srgbClr val="FFC000"/>
              </a:solidFill>
            </a:endParaRPr>
          </a:p>
          <a:p>
            <a:pPr>
              <a:buNone/>
            </a:pPr>
            <a:r>
              <a:rPr lang="en-US" b="1" i="1" dirty="0">
                <a:solidFill>
                  <a:schemeClr val="tx2">
                    <a:lumMod val="60000"/>
                    <a:lumOff val="40000"/>
                  </a:schemeClr>
                </a:solidFill>
                <a:effectLst>
                  <a:outerShdw blurRad="38100" dist="38100" dir="2700000" algn="tl">
                    <a:srgbClr val="000000">
                      <a:alpha val="43137"/>
                    </a:srgbClr>
                  </a:outerShdw>
                </a:effectLst>
              </a:rPr>
              <a:t>For more info join </a:t>
            </a:r>
            <a:r>
              <a:rPr lang="en-US" b="1" i="1" dirty="0" err="1">
                <a:solidFill>
                  <a:schemeClr val="tx2">
                    <a:lumMod val="60000"/>
                    <a:lumOff val="40000"/>
                  </a:schemeClr>
                </a:solidFill>
                <a:effectLst>
                  <a:outerShdw blurRad="38100" dist="38100" dir="2700000" algn="tl">
                    <a:srgbClr val="000000">
                      <a:alpha val="43137"/>
                    </a:srgbClr>
                  </a:outerShdw>
                </a:effectLst>
              </a:rPr>
              <a:t>SrMSA</a:t>
            </a:r>
            <a:r>
              <a:rPr lang="en-US" b="1" i="1" dirty="0">
                <a:solidFill>
                  <a:schemeClr val="tx2">
                    <a:lumMod val="60000"/>
                    <a:lumOff val="40000"/>
                  </a:schemeClr>
                </a:solidFill>
                <a:effectLst>
                  <a:outerShdw blurRad="38100" dist="38100" dir="2700000" algn="tl">
                    <a:srgbClr val="000000">
                      <a:alpha val="43137"/>
                    </a:srgbClr>
                  </a:outerShdw>
                </a:effectLst>
              </a:rPr>
              <a:t> Facebook community / www.srmsa.net</a:t>
            </a: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5" name="Left-Right Arrow 4"/>
          <p:cNvSpPr/>
          <p:nvPr/>
        </p:nvSpPr>
        <p:spPr>
          <a:xfrm>
            <a:off x="3347864" y="4653136"/>
            <a:ext cx="2232248" cy="3236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Tree>
    <p:extLst>
      <p:ext uri="{BB962C8B-B14F-4D97-AF65-F5344CB8AC3E}">
        <p14:creationId xmlns:p14="http://schemas.microsoft.com/office/powerpoint/2010/main" val="1391072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866459" cy="4303057"/>
          </a:xfrm>
        </p:spPr>
        <p:txBody>
          <a:bodyPr>
            <a:normAutofit/>
          </a:bodyPr>
          <a:lstStyle/>
          <a:p>
            <a:pPr>
              <a:buNone/>
            </a:pPr>
            <a:endParaRPr lang="en-US" b="1" dirty="0">
              <a:solidFill>
                <a:srgbClr val="00B0F0"/>
              </a:solidFill>
            </a:endParaRPr>
          </a:p>
          <a:p>
            <a:pPr>
              <a:buNone/>
            </a:pPr>
            <a:endParaRPr lang="en-US" b="1" dirty="0">
              <a:solidFill>
                <a:srgbClr val="00B0F0"/>
              </a:solidFill>
            </a:endParaRPr>
          </a:p>
          <a:p>
            <a:pPr>
              <a:buNone/>
            </a:pPr>
            <a:endParaRPr lang="en-US" b="1" dirty="0">
              <a:solidFill>
                <a:srgbClr val="00B0F0"/>
              </a:solidFill>
            </a:endParaRPr>
          </a:p>
          <a:p>
            <a:pPr>
              <a:buNone/>
            </a:pPr>
            <a:endParaRPr lang="en-US" b="1" dirty="0">
              <a:solidFill>
                <a:srgbClr val="00B0F0"/>
              </a:solidFill>
            </a:endParaRPr>
          </a:p>
          <a:p>
            <a:pPr>
              <a:buNone/>
            </a:pPr>
            <a:r>
              <a:rPr lang="en-US" b="1" dirty="0">
                <a:solidFill>
                  <a:srgbClr val="00B0F0"/>
                </a:solidFill>
              </a:rPr>
              <a:t>WHERE IS SERBIA IN EUROPE?</a:t>
            </a:r>
          </a:p>
          <a:p>
            <a:pPr>
              <a:buNone/>
            </a:pPr>
            <a:endParaRPr lang="en-US" b="1" dirty="0">
              <a:solidFill>
                <a:srgbClr val="002060"/>
              </a:solidFill>
            </a:endParaRPr>
          </a:p>
          <a:p>
            <a:pPr>
              <a:buNone/>
            </a:pPr>
            <a:r>
              <a:rPr lang="en-US" b="1" dirty="0">
                <a:solidFill>
                  <a:srgbClr val="7030A0"/>
                </a:solidFill>
              </a:rPr>
              <a:t>Serbia is a country </a:t>
            </a:r>
          </a:p>
          <a:p>
            <a:pPr>
              <a:buNone/>
            </a:pPr>
            <a:r>
              <a:rPr lang="en-US" b="1" dirty="0">
                <a:solidFill>
                  <a:srgbClr val="7030A0"/>
                </a:solidFill>
              </a:rPr>
              <a:t>on southeast Europe’s </a:t>
            </a:r>
          </a:p>
          <a:p>
            <a:pPr>
              <a:buNone/>
            </a:pPr>
            <a:r>
              <a:rPr lang="en-US" b="1" dirty="0">
                <a:solidFill>
                  <a:srgbClr val="7030A0"/>
                </a:solidFill>
              </a:rPr>
              <a:t>Balkan peninsula</a:t>
            </a: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a:p>
            <a:pPr>
              <a:buNone/>
            </a:pPr>
            <a:endParaRPr lang="en-US" b="1" i="1" dirty="0">
              <a:solidFill>
                <a:srgbClr val="7030A0"/>
              </a:solidFill>
              <a:effectLst>
                <a:outerShdw blurRad="38100" dist="38100" dir="2700000" algn="tl">
                  <a:srgbClr val="000000">
                    <a:alpha val="43137"/>
                  </a:srgbClr>
                </a:outerShdw>
              </a:effectLst>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866" y="2564904"/>
            <a:ext cx="4227590" cy="3851896"/>
          </a:xfrm>
          <a:prstGeom prst="rect">
            <a:avLst/>
          </a:prstGeom>
        </p:spPr>
      </p:pic>
    </p:spTree>
    <p:extLst>
      <p:ext uri="{BB962C8B-B14F-4D97-AF65-F5344CB8AC3E}">
        <p14:creationId xmlns:p14="http://schemas.microsoft.com/office/powerpoint/2010/main" val="2059482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866459" cy="4303057"/>
          </a:xfrm>
        </p:spPr>
        <p:txBody>
          <a:bodyPr>
            <a:normAutofit fontScale="92500" lnSpcReduction="20000"/>
          </a:bodyPr>
          <a:lstStyle/>
          <a:p>
            <a:pPr>
              <a:buNone/>
            </a:pPr>
            <a:r>
              <a:rPr lang="en-US" b="1" dirty="0">
                <a:solidFill>
                  <a:srgbClr val="00B0F0"/>
                </a:solidFill>
              </a:rPr>
              <a:t>WHY SERBIA?</a:t>
            </a:r>
          </a:p>
          <a:p>
            <a:pPr>
              <a:buNone/>
            </a:pPr>
            <a:endParaRPr lang="en-US" b="1" dirty="0">
              <a:solidFill>
                <a:srgbClr val="002060"/>
              </a:solidFill>
            </a:endParaRPr>
          </a:p>
          <a:p>
            <a:pPr>
              <a:buNone/>
            </a:pPr>
            <a:r>
              <a:rPr lang="en-US" b="1" dirty="0">
                <a:solidFill>
                  <a:srgbClr val="7030A0"/>
                </a:solidFill>
              </a:rPr>
              <a:t>Serbia is a sovereign state, situated at the crossroads between Western and Eastern empires, covering the southern part of the Pannonian Plain and the central Balkans. Serbia is a country on southeast Europe’s Balkan peninsula with vast northern plateaus and mountains with ski resorts to the south. Its capital is Belgrade was held successively by the Roman, Byzantine, Ottoman, and Austro-Hungarian empires. Population is mostly of Slavic origin and Orthodox Christian, while up to one third are descendants of different European nations, Islamic or Catholic and Protestant Christians. People are friendly to foreigners, well educated, with knowledge of both English and Russian languages. Living costs are low, especially out of Belgrade, with healthy organic food specialties, unique in the world. Good infrastructure and geographic position makes it good choice for world travelers. Weather is characterized by short winters, hot summers and mild springs and autumns. </a:t>
            </a:r>
            <a:endParaRPr lang="en-US" b="1" i="1" dirty="0">
              <a:solidFill>
                <a:srgbClr val="7030A0"/>
              </a:solidFill>
              <a:effectLst>
                <a:outerShdw blurRad="38100" dist="38100" dir="2700000" algn="tl">
                  <a:srgbClr val="000000">
                    <a:alpha val="43137"/>
                  </a:srgbClr>
                </a:outerShdw>
              </a:effectLst>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3664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xchange2015.jpg"/>
          <p:cNvPicPr>
            <a:picLocks noGrp="1" noChangeAspect="1"/>
          </p:cNvPicPr>
          <p:nvPr>
            <p:ph idx="1"/>
          </p:nvPr>
        </p:nvPicPr>
        <p:blipFill>
          <a:blip r:embed="rId2" cstate="print"/>
          <a:stretch>
            <a:fillRect/>
          </a:stretch>
        </p:blipFill>
        <p:spPr>
          <a:xfrm>
            <a:off x="4983460" y="2672636"/>
            <a:ext cx="3636963" cy="3636963"/>
          </a:xfrm>
        </p:spPr>
      </p:pic>
      <p:pic>
        <p:nvPicPr>
          <p:cNvPr id="7" name="Picture 6" descr="excha3234.jpg"/>
          <p:cNvPicPr>
            <a:picLocks noChangeAspect="1"/>
          </p:cNvPicPr>
          <p:nvPr/>
        </p:nvPicPr>
        <p:blipFill>
          <a:blip r:embed="rId3" cstate="print"/>
          <a:stretch>
            <a:fillRect/>
          </a:stretch>
        </p:blipFill>
        <p:spPr>
          <a:xfrm>
            <a:off x="323528" y="2380383"/>
            <a:ext cx="3600400" cy="2025225"/>
          </a:xfrm>
          <a:prstGeom prst="rect">
            <a:avLst/>
          </a:prstGeom>
        </p:spPr>
      </p:pic>
      <p:pic>
        <p:nvPicPr>
          <p:cNvPr id="8" name="Picture 7" descr="exchang22015.jpg"/>
          <p:cNvPicPr>
            <a:picLocks noChangeAspect="1"/>
          </p:cNvPicPr>
          <p:nvPr/>
        </p:nvPicPr>
        <p:blipFill>
          <a:blip r:embed="rId4" cstate="print"/>
          <a:stretch>
            <a:fillRect/>
          </a:stretch>
        </p:blipFill>
        <p:spPr>
          <a:xfrm>
            <a:off x="899592" y="4491118"/>
            <a:ext cx="2808312" cy="2106234"/>
          </a:xfrm>
          <a:prstGeom prst="rect">
            <a:avLst/>
          </a:prstGeom>
        </p:spPr>
      </p:pic>
      <p:pic>
        <p:nvPicPr>
          <p:cNvPr id="15" name="Picture 14" descr="cyr_logo_beograd.gif"/>
          <p:cNvPicPr>
            <a:picLocks noChangeAspect="1"/>
          </p:cNvPicPr>
          <p:nvPr/>
        </p:nvPicPr>
        <p:blipFill>
          <a:blip r:embed="rId5" cstate="print"/>
          <a:stretch>
            <a:fillRect/>
          </a:stretch>
        </p:blipFill>
        <p:spPr>
          <a:xfrm>
            <a:off x="5004048" y="0"/>
            <a:ext cx="1477516" cy="1409700"/>
          </a:xfrm>
          <a:prstGeom prst="rect">
            <a:avLst/>
          </a:prstGeom>
        </p:spPr>
      </p:pic>
      <p:pic>
        <p:nvPicPr>
          <p:cNvPr id="16" name="Picture 15" descr="newlogo-faks beograd.GIF"/>
          <p:cNvPicPr/>
          <p:nvPr/>
        </p:nvPicPr>
        <p:blipFill>
          <a:blip r:embed="rId6" cstate="print"/>
          <a:srcRect/>
          <a:stretch>
            <a:fillRect/>
          </a:stretch>
        </p:blipFill>
        <p:spPr bwMode="auto">
          <a:xfrm>
            <a:off x="6876256" y="44624"/>
            <a:ext cx="1368152" cy="1368152"/>
          </a:xfrm>
          <a:prstGeom prst="rect">
            <a:avLst/>
          </a:prstGeom>
          <a:noFill/>
          <a:ln w="9525">
            <a:noFill/>
            <a:miter lim="800000"/>
            <a:headEnd/>
            <a:tailEnd/>
          </a:ln>
        </p:spPr>
      </p:pic>
      <p:pic>
        <p:nvPicPr>
          <p:cNvPr id="9" name="Picture 4" descr="SrMSA_logo-NOVI LOGO BEZ POZADINE"/>
          <p:cNvPicPr>
            <a:picLocks noChangeAspect="1" noChangeArrowheads="1"/>
          </p:cNvPicPr>
          <p:nvPr/>
        </p:nvPicPr>
        <p:blipFill>
          <a:blip r:embed="rId7"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708920"/>
            <a:ext cx="3848100" cy="3848100"/>
          </a:xfrm>
          <a:prstGeom prst="rect">
            <a:avLst/>
          </a:prstGeom>
        </p:spPr>
      </p:pic>
      <p:sp>
        <p:nvSpPr>
          <p:cNvPr id="4" name="TextBox 3"/>
          <p:cNvSpPr txBox="1"/>
          <p:nvPr/>
        </p:nvSpPr>
        <p:spPr>
          <a:xfrm>
            <a:off x="251520" y="2192496"/>
            <a:ext cx="8424936"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Belgrade photo album – get to know Belgrade</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708920"/>
            <a:ext cx="4197211" cy="3008512"/>
          </a:xfrm>
          <a:prstGeom prst="rect">
            <a:avLst/>
          </a:prstGeom>
        </p:spPr>
      </p:pic>
      <p:sp>
        <p:nvSpPr>
          <p:cNvPr id="11" name="TextBox 10"/>
          <p:cNvSpPr txBox="1"/>
          <p:nvPr/>
        </p:nvSpPr>
        <p:spPr>
          <a:xfrm>
            <a:off x="5220072" y="5949280"/>
            <a:ext cx="3456384"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Clinical Center of Serbia</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966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5" name="TextBox 4"/>
          <p:cNvSpPr txBox="1"/>
          <p:nvPr/>
        </p:nvSpPr>
        <p:spPr>
          <a:xfrm>
            <a:off x="251520" y="2192496"/>
            <a:ext cx="8424936"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Belgrade photo album – get to know Belgrade</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212" y="3074269"/>
            <a:ext cx="4308782" cy="28653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3068961"/>
            <a:ext cx="4300600" cy="2865340"/>
          </a:xfrm>
          <a:prstGeom prst="rect">
            <a:avLst/>
          </a:prstGeom>
        </p:spPr>
      </p:pic>
      <p:sp>
        <p:nvSpPr>
          <p:cNvPr id="4" name="TextBox 3"/>
          <p:cNvSpPr txBox="1"/>
          <p:nvPr/>
        </p:nvSpPr>
        <p:spPr>
          <a:xfrm>
            <a:off x="467544" y="6256768"/>
            <a:ext cx="8574260"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City Center – </a:t>
            </a:r>
            <a:r>
              <a:rPr lang="en-US" b="1" dirty="0" err="1">
                <a:solidFill>
                  <a:schemeClr val="tx2">
                    <a:lumMod val="60000"/>
                    <a:lumOff val="40000"/>
                  </a:schemeClr>
                </a:solidFill>
                <a:effectLst>
                  <a:outerShdw blurRad="38100" dist="38100" dir="2700000" algn="tl">
                    <a:srgbClr val="000000">
                      <a:alpha val="43137"/>
                    </a:srgbClr>
                  </a:outerShdw>
                </a:effectLst>
              </a:rPr>
              <a:t>Knez</a:t>
            </a:r>
            <a:r>
              <a:rPr lang="en-US" b="1" dirty="0">
                <a:solidFill>
                  <a:schemeClr val="tx2">
                    <a:lumMod val="60000"/>
                    <a:lumOff val="40000"/>
                  </a:schemeClr>
                </a:solidFill>
                <a:effectLst>
                  <a:outerShdw blurRad="38100" dist="38100" dir="2700000" algn="tl">
                    <a:srgbClr val="000000">
                      <a:alpha val="43137"/>
                    </a:srgbClr>
                  </a:outerShdw>
                </a:effectLst>
              </a:rPr>
              <a:t> </a:t>
            </a:r>
            <a:r>
              <a:rPr lang="en-US" b="1" dirty="0" err="1">
                <a:solidFill>
                  <a:schemeClr val="tx2">
                    <a:lumMod val="60000"/>
                    <a:lumOff val="40000"/>
                  </a:schemeClr>
                </a:solidFill>
                <a:effectLst>
                  <a:outerShdw blurRad="38100" dist="38100" dir="2700000" algn="tl">
                    <a:srgbClr val="000000">
                      <a:alpha val="43137"/>
                    </a:srgbClr>
                  </a:outerShdw>
                </a:effectLst>
              </a:rPr>
              <a:t>Mihailova</a:t>
            </a:r>
            <a:r>
              <a:rPr lang="en-US" b="1" dirty="0">
                <a:solidFill>
                  <a:schemeClr val="tx2">
                    <a:lumMod val="60000"/>
                    <a:lumOff val="40000"/>
                  </a:schemeClr>
                </a:solidFill>
                <a:effectLst>
                  <a:outerShdw blurRad="38100" dist="38100" dir="2700000" algn="tl">
                    <a:srgbClr val="000000">
                      <a:alpha val="43137"/>
                    </a:srgbClr>
                  </a:outerShdw>
                </a:effectLst>
              </a:rPr>
              <a:t> street, </a:t>
            </a:r>
            <a:r>
              <a:rPr lang="en-US" b="1" dirty="0" err="1">
                <a:solidFill>
                  <a:schemeClr val="tx2">
                    <a:lumMod val="60000"/>
                    <a:lumOff val="40000"/>
                  </a:schemeClr>
                </a:solidFill>
                <a:effectLst>
                  <a:outerShdw blurRad="38100" dist="38100" dir="2700000" algn="tl">
                    <a:srgbClr val="000000">
                      <a:alpha val="43137"/>
                    </a:srgbClr>
                  </a:outerShdw>
                </a:effectLst>
              </a:rPr>
              <a:t>Slavija</a:t>
            </a:r>
            <a:r>
              <a:rPr lang="en-US" b="1" dirty="0">
                <a:solidFill>
                  <a:schemeClr val="tx2">
                    <a:lumMod val="60000"/>
                    <a:lumOff val="40000"/>
                  </a:schemeClr>
                </a:solidFill>
                <a:effectLst>
                  <a:outerShdw blurRad="38100" dist="38100" dir="2700000" algn="tl">
                    <a:srgbClr val="000000">
                      <a:alpha val="43137"/>
                    </a:srgbClr>
                  </a:outerShdw>
                </a:effectLst>
              </a:rPr>
              <a:t> square and St. Sava’s temple </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8275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106" y="2924944"/>
            <a:ext cx="3586822" cy="195007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919855"/>
            <a:ext cx="4535219" cy="3402484"/>
          </a:xfrm>
          <a:prstGeom prst="rect">
            <a:avLst/>
          </a:prstGeom>
        </p:spPr>
      </p:pic>
      <p:sp>
        <p:nvSpPr>
          <p:cNvPr id="7" name="TextBox 6"/>
          <p:cNvSpPr txBox="1"/>
          <p:nvPr/>
        </p:nvSpPr>
        <p:spPr>
          <a:xfrm>
            <a:off x="251520" y="2192496"/>
            <a:ext cx="8424936"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Belgrade photo album – get to know Belgrade</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5364088" y="5301208"/>
            <a:ext cx="3312368" cy="646331"/>
          </a:xfrm>
          <a:prstGeom prst="rect">
            <a:avLst/>
          </a:prstGeom>
          <a:noFill/>
        </p:spPr>
        <p:txBody>
          <a:bodyPr wrap="square" rtlCol="0">
            <a:spAutoFit/>
          </a:bodyPr>
          <a:lstStyle/>
          <a:p>
            <a:r>
              <a:rPr lang="en-US" b="1" dirty="0" err="1">
                <a:solidFill>
                  <a:schemeClr val="tx2">
                    <a:lumMod val="60000"/>
                    <a:lumOff val="40000"/>
                  </a:schemeClr>
                </a:solidFill>
                <a:effectLst>
                  <a:outerShdw blurRad="38100" dist="38100" dir="2700000" algn="tl">
                    <a:srgbClr val="000000">
                      <a:alpha val="43137"/>
                    </a:srgbClr>
                  </a:outerShdw>
                </a:effectLst>
              </a:rPr>
              <a:t>Kalemegdan</a:t>
            </a:r>
            <a:r>
              <a:rPr lang="en-US" b="1" dirty="0">
                <a:solidFill>
                  <a:schemeClr val="tx2">
                    <a:lumMod val="60000"/>
                    <a:lumOff val="40000"/>
                  </a:schemeClr>
                </a:solidFill>
                <a:effectLst>
                  <a:outerShdw blurRad="38100" dist="38100" dir="2700000" algn="tl">
                    <a:srgbClr val="000000">
                      <a:alpha val="43137"/>
                    </a:srgbClr>
                  </a:outerShdw>
                </a:effectLst>
              </a:rPr>
              <a:t> – old fortress, monuments, park and zoo</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208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7" name="TextBox 6"/>
          <p:cNvSpPr txBox="1"/>
          <p:nvPr/>
        </p:nvSpPr>
        <p:spPr>
          <a:xfrm>
            <a:off x="251520" y="2192496"/>
            <a:ext cx="8424936"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Belgrade photo album – get to know Belgrade</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337547" y="6233246"/>
            <a:ext cx="8208912"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ZEMUN – </a:t>
            </a:r>
            <a:r>
              <a:rPr lang="en-US" b="1" dirty="0" err="1">
                <a:solidFill>
                  <a:schemeClr val="tx2">
                    <a:lumMod val="60000"/>
                    <a:lumOff val="40000"/>
                  </a:schemeClr>
                </a:solidFill>
                <a:effectLst>
                  <a:outerShdw blurRad="38100" dist="38100" dir="2700000" algn="tl">
                    <a:srgbClr val="000000">
                      <a:alpha val="43137"/>
                    </a:srgbClr>
                  </a:outerShdw>
                </a:effectLst>
              </a:rPr>
              <a:t>Gardos</a:t>
            </a:r>
            <a:r>
              <a:rPr lang="en-US" b="1" dirty="0">
                <a:solidFill>
                  <a:schemeClr val="tx2">
                    <a:lumMod val="60000"/>
                    <a:lumOff val="40000"/>
                  </a:schemeClr>
                </a:solidFill>
                <a:effectLst>
                  <a:outerShdw blurRad="38100" dist="38100" dir="2700000" algn="tl">
                    <a:srgbClr val="000000">
                      <a:alpha val="43137"/>
                    </a:srgbClr>
                  </a:outerShdw>
                </a:effectLst>
              </a:rPr>
              <a:t> tower, Danube river bench and fine restaurants</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pic>
        <p:nvPicPr>
          <p:cNvPr id="6" name="Slika 5">
            <a:extLst>
              <a:ext uri="{FF2B5EF4-FFF2-40B4-BE49-F238E27FC236}">
                <a16:creationId xmlns:a16="http://schemas.microsoft.com/office/drawing/2014/main" xmlns="" id="{D9CE0E04-4EFE-B310-B294-B687FDA4F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446" y="2772763"/>
            <a:ext cx="5705509" cy="31903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Slika 12">
            <a:extLst>
              <a:ext uri="{FF2B5EF4-FFF2-40B4-BE49-F238E27FC236}">
                <a16:creationId xmlns:a16="http://schemas.microsoft.com/office/drawing/2014/main" xmlns="" id="{339300BD-B5FD-3F35-21EE-2F3CD81D0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950" y="2831979"/>
            <a:ext cx="2389668" cy="3190330"/>
          </a:xfrm>
          <a:prstGeom prst="rect">
            <a:avLst/>
          </a:prstGeom>
        </p:spPr>
      </p:pic>
      <p:pic>
        <p:nvPicPr>
          <p:cNvPr id="16" name="Slika 15">
            <a:extLst>
              <a:ext uri="{FF2B5EF4-FFF2-40B4-BE49-F238E27FC236}">
                <a16:creationId xmlns:a16="http://schemas.microsoft.com/office/drawing/2014/main" xmlns="" id="{02B8C71C-4410-1CCE-8741-16CA41131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422" y="0"/>
            <a:ext cx="1598978" cy="1386666"/>
          </a:xfrm>
          <a:prstGeom prst="rect">
            <a:avLst/>
          </a:prstGeom>
        </p:spPr>
      </p:pic>
    </p:spTree>
    <p:extLst>
      <p:ext uri="{BB962C8B-B14F-4D97-AF65-F5344CB8AC3E}">
        <p14:creationId xmlns:p14="http://schemas.microsoft.com/office/powerpoint/2010/main" val="3596169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7" name="TextBox 6"/>
          <p:cNvSpPr txBox="1"/>
          <p:nvPr/>
        </p:nvSpPr>
        <p:spPr>
          <a:xfrm>
            <a:off x="251520" y="2192496"/>
            <a:ext cx="8424936" cy="369332"/>
          </a:xfrm>
          <a:prstGeom prst="rect">
            <a:avLst/>
          </a:prstGeom>
          <a:noFill/>
        </p:spPr>
        <p:txBody>
          <a:bodyPr wrap="square" rtlCol="0">
            <a:spAutoFit/>
          </a:bodyPr>
          <a:lstStyle/>
          <a:p>
            <a:r>
              <a:rPr lang="en-US" b="1" dirty="0">
                <a:solidFill>
                  <a:schemeClr val="tx2">
                    <a:lumMod val="60000"/>
                    <a:lumOff val="40000"/>
                  </a:schemeClr>
                </a:solidFill>
                <a:effectLst>
                  <a:outerShdw blurRad="38100" dist="38100" dir="2700000" algn="tl">
                    <a:srgbClr val="000000">
                      <a:alpha val="43137"/>
                    </a:srgbClr>
                  </a:outerShdw>
                </a:effectLst>
              </a:rPr>
              <a:t>Belgrade photo album – get to know Belgrade</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36" y="2927168"/>
            <a:ext cx="4104456" cy="30783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836" y="2917916"/>
            <a:ext cx="4116792" cy="3087594"/>
          </a:xfrm>
          <a:prstGeom prst="rect">
            <a:avLst/>
          </a:prstGeom>
        </p:spPr>
      </p:pic>
      <p:sp>
        <p:nvSpPr>
          <p:cNvPr id="11" name="TextBox 10"/>
          <p:cNvSpPr txBox="1"/>
          <p:nvPr/>
        </p:nvSpPr>
        <p:spPr>
          <a:xfrm>
            <a:off x="467544" y="6256768"/>
            <a:ext cx="8574260" cy="369332"/>
          </a:xfrm>
          <a:prstGeom prst="rect">
            <a:avLst/>
          </a:prstGeom>
          <a:noFill/>
        </p:spPr>
        <p:txBody>
          <a:bodyPr wrap="square" rtlCol="0">
            <a:spAutoFit/>
          </a:bodyPr>
          <a:lstStyle/>
          <a:p>
            <a:pPr algn="ctr"/>
            <a:r>
              <a:rPr lang="en-US" b="1" dirty="0">
                <a:solidFill>
                  <a:schemeClr val="tx2">
                    <a:lumMod val="60000"/>
                    <a:lumOff val="40000"/>
                  </a:schemeClr>
                </a:solidFill>
                <a:effectLst>
                  <a:outerShdw blurRad="38100" dist="38100" dir="2700000" algn="tl">
                    <a:srgbClr val="000000">
                      <a:alpha val="43137"/>
                    </a:srgbClr>
                  </a:outerShdw>
                </a:effectLst>
              </a:rPr>
              <a:t>Ada lake (also known as “Sea of Belgrade”)</a:t>
            </a:r>
            <a:endParaRPr lang="sr-Latn-RS"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5469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231049"/>
          </a:xfrm>
        </p:spPr>
        <p:txBody>
          <a:bodyPr>
            <a:normAutofit/>
          </a:bodyPr>
          <a:lstStyle/>
          <a:p>
            <a:pPr marL="0" indent="0" algn="ctr">
              <a:buNone/>
            </a:pPr>
            <a:r>
              <a:rPr lang="sr-Latn-RS" sz="3200" b="1" dirty="0">
                <a:solidFill>
                  <a:srgbClr val="002060"/>
                </a:solidFill>
              </a:rPr>
              <a:t>OFFICIAL LANGUAGES ARE:</a:t>
            </a:r>
          </a:p>
          <a:p>
            <a:pPr marL="0" indent="0">
              <a:buNone/>
            </a:pPr>
            <a:endParaRPr lang="sr-Latn-RS" sz="3200" b="1" dirty="0">
              <a:solidFill>
                <a:srgbClr val="002060"/>
              </a:solidFill>
            </a:endParaRPr>
          </a:p>
          <a:p>
            <a:pPr marL="0" indent="0" algn="ctr">
              <a:buNone/>
            </a:pPr>
            <a:r>
              <a:rPr lang="sr-Latn-RS" sz="3200" b="1" dirty="0">
                <a:solidFill>
                  <a:srgbClr val="002060"/>
                </a:solidFill>
              </a:rPr>
              <a:t> </a:t>
            </a:r>
            <a:r>
              <a:rPr lang="sr-Latn-RS" sz="3200" b="1" u="sng" dirty="0">
                <a:solidFill>
                  <a:srgbClr val="002060"/>
                </a:solidFill>
              </a:rPr>
              <a:t>ENGLISH</a:t>
            </a:r>
            <a:r>
              <a:rPr lang="sr-Latn-RS" sz="3200" b="1" dirty="0">
                <a:solidFill>
                  <a:srgbClr val="002060"/>
                </a:solidFill>
              </a:rPr>
              <a:t> AND </a:t>
            </a:r>
            <a:r>
              <a:rPr lang="sr-Latn-RS" sz="3200" b="1" u="sng" dirty="0">
                <a:solidFill>
                  <a:srgbClr val="002060"/>
                </a:solidFill>
              </a:rPr>
              <a:t>SERBIAN</a:t>
            </a:r>
          </a:p>
          <a:p>
            <a:pPr marL="0" indent="0" algn="ctr">
              <a:buNone/>
            </a:pPr>
            <a:endParaRPr lang="sr-Latn-RS" sz="2400" b="1" u="sng" dirty="0">
              <a:solidFill>
                <a:srgbClr val="002060"/>
              </a:solidFill>
            </a:endParaRPr>
          </a:p>
          <a:p>
            <a:pPr marL="0" indent="0">
              <a:buNone/>
            </a:pPr>
            <a:r>
              <a:rPr lang="sr-Latn-RS" dirty="0">
                <a:solidFill>
                  <a:srgbClr val="002060"/>
                </a:solidFill>
              </a:rPr>
              <a:t>     </a:t>
            </a:r>
            <a:r>
              <a:rPr lang="sr-Latn-RS" sz="1600" dirty="0">
                <a:solidFill>
                  <a:srgbClr val="0070C0"/>
                </a:solidFill>
              </a:rPr>
              <a:t>      ► </a:t>
            </a:r>
            <a:r>
              <a:rPr lang="en-US" sz="2400" dirty="0">
                <a:solidFill>
                  <a:srgbClr val="0070C0"/>
                </a:solidFill>
              </a:rPr>
              <a:t>You are free to </a:t>
            </a:r>
            <a:r>
              <a:rPr lang="sr-Latn-RS" sz="2400" dirty="0" err="1">
                <a:solidFill>
                  <a:srgbClr val="0070C0"/>
                </a:solidFill>
              </a:rPr>
              <a:t>use</a:t>
            </a:r>
            <a:r>
              <a:rPr lang="sr-Latn-RS" sz="2400" dirty="0">
                <a:solidFill>
                  <a:srgbClr val="0070C0"/>
                </a:solidFill>
              </a:rPr>
              <a:t> </a:t>
            </a:r>
            <a:r>
              <a:rPr lang="en-US" sz="2400" dirty="0">
                <a:solidFill>
                  <a:srgbClr val="0070C0"/>
                </a:solidFill>
              </a:rPr>
              <a:t>other language</a:t>
            </a:r>
            <a:r>
              <a:rPr lang="sr-Latn-RS" sz="2400" dirty="0">
                <a:solidFill>
                  <a:srgbClr val="0070C0"/>
                </a:solidFill>
              </a:rPr>
              <a:t>s</a:t>
            </a:r>
            <a:r>
              <a:rPr lang="en-US" sz="2400" dirty="0">
                <a:solidFill>
                  <a:srgbClr val="0070C0"/>
                </a:solidFill>
              </a:rPr>
              <a:t> if you and your tutor can understand each other.</a:t>
            </a:r>
            <a:endParaRPr lang="sr-Latn-RS" sz="2400" dirty="0">
              <a:solidFill>
                <a:srgbClr val="0070C0"/>
              </a:solidFill>
            </a:endParaRPr>
          </a:p>
          <a:p>
            <a:pPr marL="0" indent="0">
              <a:buNone/>
            </a:pPr>
            <a:endParaRPr lang="sr-Latn-RS" sz="1600" dirty="0">
              <a:solidFill>
                <a:srgbClr val="002060"/>
              </a:solidFill>
              <a:effectLst>
                <a:outerShdw blurRad="38100" dist="38100" dir="2700000" algn="tl">
                  <a:srgbClr val="000000">
                    <a:alpha val="43137"/>
                  </a:srgbClr>
                </a:outerShdw>
              </a:effectLst>
            </a:endParaRPr>
          </a:p>
          <a:p>
            <a:pPr marL="0" indent="0">
              <a:buNone/>
            </a:pPr>
            <a:r>
              <a:rPr lang="sr-Latn-RS" sz="1600" dirty="0">
                <a:solidFill>
                  <a:srgbClr val="0070C0"/>
                </a:solidFill>
              </a:rPr>
              <a:t>      </a:t>
            </a: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2" name="Left-Right Arrow 1"/>
          <p:cNvSpPr/>
          <p:nvPr/>
        </p:nvSpPr>
        <p:spPr>
          <a:xfrm>
            <a:off x="3455874" y="3105330"/>
            <a:ext cx="2232248" cy="3236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Tree>
    <p:extLst>
      <p:ext uri="{BB962C8B-B14F-4D97-AF65-F5344CB8AC3E}">
        <p14:creationId xmlns:p14="http://schemas.microsoft.com/office/powerpoint/2010/main" val="2171415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7" name="TextBox 6"/>
          <p:cNvSpPr txBox="1"/>
          <p:nvPr/>
        </p:nvSpPr>
        <p:spPr>
          <a:xfrm>
            <a:off x="251520" y="2192496"/>
            <a:ext cx="8424936" cy="3693319"/>
          </a:xfrm>
          <a:prstGeom prst="rect">
            <a:avLst/>
          </a:prstGeom>
          <a:noFill/>
        </p:spPr>
        <p:txBody>
          <a:bodyPr wrap="square" rtlCol="0">
            <a:spAutoFit/>
          </a:bodyPr>
          <a:lstStyle/>
          <a:p>
            <a:r>
              <a:rPr lang="en-US" b="1" dirty="0">
                <a:solidFill>
                  <a:srgbClr val="002060"/>
                </a:solidFill>
              </a:rPr>
              <a:t>Search online for more photos of Belgrade, read more about our great City</a:t>
            </a:r>
          </a:p>
          <a:p>
            <a:endParaRPr lang="en-US" b="1" dirty="0">
              <a:solidFill>
                <a:srgbClr val="002060"/>
              </a:solidFill>
            </a:endParaRPr>
          </a:p>
          <a:p>
            <a:r>
              <a:rPr lang="en-US" b="1" dirty="0">
                <a:solidFill>
                  <a:srgbClr val="002060"/>
                </a:solidFill>
              </a:rPr>
              <a:t>► </a:t>
            </a:r>
            <a:r>
              <a:rPr lang="en-US" dirty="0">
                <a:solidFill>
                  <a:srgbClr val="002060"/>
                </a:solidFill>
              </a:rPr>
              <a:t>Belgrade is considered as one of </a:t>
            </a:r>
            <a:r>
              <a:rPr lang="en-US" b="1" dirty="0">
                <a:solidFill>
                  <a:srgbClr val="002060"/>
                </a:solidFill>
              </a:rPr>
              <a:t>Top European youth destinations</a:t>
            </a:r>
          </a:p>
          <a:p>
            <a:endParaRPr lang="en-US" dirty="0">
              <a:solidFill>
                <a:srgbClr val="002060"/>
              </a:solidFill>
            </a:endParaRPr>
          </a:p>
          <a:p>
            <a:r>
              <a:rPr lang="en-US" b="1" dirty="0">
                <a:solidFill>
                  <a:srgbClr val="002060"/>
                </a:solidFill>
              </a:rPr>
              <a:t>► </a:t>
            </a:r>
            <a:r>
              <a:rPr lang="en-US" dirty="0">
                <a:solidFill>
                  <a:srgbClr val="002060"/>
                </a:solidFill>
              </a:rPr>
              <a:t>Each month we have many cultural, sport and other social events</a:t>
            </a:r>
          </a:p>
          <a:p>
            <a:endParaRPr lang="en-US" dirty="0">
              <a:solidFill>
                <a:srgbClr val="002060"/>
              </a:solidFill>
            </a:endParaRPr>
          </a:p>
          <a:p>
            <a:r>
              <a:rPr lang="en-US" b="1" dirty="0">
                <a:solidFill>
                  <a:srgbClr val="002060"/>
                </a:solidFill>
              </a:rPr>
              <a:t>► </a:t>
            </a:r>
            <a:r>
              <a:rPr lang="en-US" dirty="0">
                <a:solidFill>
                  <a:srgbClr val="002060"/>
                </a:solidFill>
              </a:rPr>
              <a:t>During summer months we have Beer garden festival in July and famous Beer fest in August</a:t>
            </a:r>
          </a:p>
          <a:p>
            <a:endParaRPr lang="en-US" dirty="0">
              <a:solidFill>
                <a:srgbClr val="002060"/>
              </a:solidFill>
            </a:endParaRPr>
          </a:p>
          <a:p>
            <a:r>
              <a:rPr lang="en-US" b="1" dirty="0">
                <a:solidFill>
                  <a:srgbClr val="002060"/>
                </a:solidFill>
              </a:rPr>
              <a:t>► </a:t>
            </a:r>
            <a:r>
              <a:rPr lang="en-US" dirty="0">
                <a:solidFill>
                  <a:srgbClr val="002060"/>
                </a:solidFill>
              </a:rPr>
              <a:t>Belgrade is City of rich history and culture, known for thousands of years </a:t>
            </a:r>
          </a:p>
          <a:p>
            <a:endParaRPr lang="en-US" b="1" dirty="0">
              <a:solidFill>
                <a:srgbClr val="002060"/>
              </a:solidFill>
            </a:endParaRPr>
          </a:p>
          <a:p>
            <a:r>
              <a:rPr lang="en-US" b="1" dirty="0">
                <a:solidFill>
                  <a:srgbClr val="002060"/>
                </a:solidFill>
              </a:rPr>
              <a:t>Also, if you want to see more of Serbia and neighboring countries Belgrade is the best place for transport connections in this area of Europe</a:t>
            </a:r>
          </a:p>
        </p:txBody>
      </p:sp>
      <p:sp>
        <p:nvSpPr>
          <p:cNvPr id="11" name="TextBox 10"/>
          <p:cNvSpPr txBox="1"/>
          <p:nvPr/>
        </p:nvSpPr>
        <p:spPr>
          <a:xfrm>
            <a:off x="467544" y="6256768"/>
            <a:ext cx="8574260" cy="369332"/>
          </a:xfrm>
          <a:prstGeom prst="rect">
            <a:avLst/>
          </a:prstGeom>
          <a:noFill/>
        </p:spPr>
        <p:txBody>
          <a:bodyPr wrap="square" rtlCol="0">
            <a:spAutoFit/>
          </a:bodyPr>
          <a:lstStyle/>
          <a:p>
            <a:pPr algn="ctr"/>
            <a:r>
              <a:rPr lang="en-US" b="1" dirty="0">
                <a:solidFill>
                  <a:srgbClr val="7030A0"/>
                </a:solidFill>
                <a:effectLst>
                  <a:outerShdw blurRad="38100" dist="38100" dir="2700000" algn="tl">
                    <a:srgbClr val="000000">
                      <a:alpha val="43137"/>
                    </a:srgbClr>
                  </a:outerShdw>
                </a:effectLst>
              </a:rPr>
              <a:t>FIND OUT MORE at Tourist organization of Belgrade website </a:t>
            </a:r>
            <a:r>
              <a:rPr lang="en-US" b="1" dirty="0">
                <a:solidFill>
                  <a:srgbClr val="7030A0"/>
                </a:solidFill>
                <a:effectLst>
                  <a:outerShdw blurRad="38100" dist="38100" dir="2700000" algn="tl">
                    <a:srgbClr val="000000">
                      <a:alpha val="43137"/>
                    </a:srgbClr>
                  </a:outerShdw>
                </a:effectLst>
                <a:hlinkClick r:id="rId4"/>
              </a:rPr>
              <a:t>www.tob.rs</a:t>
            </a:r>
            <a:r>
              <a:rPr lang="en-US" b="1" dirty="0">
                <a:solidFill>
                  <a:srgbClr val="7030A0"/>
                </a:solidFill>
                <a:effectLst>
                  <a:outerShdw blurRad="38100" dist="38100" dir="2700000" algn="tl">
                    <a:srgbClr val="000000">
                      <a:alpha val="43137"/>
                    </a:srgbClr>
                  </a:outerShdw>
                </a:effectLst>
              </a:rPr>
              <a:t> </a:t>
            </a:r>
            <a:endParaRPr lang="sr-Latn-RS"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3757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yr_logo_beograd.gif"/>
          <p:cNvPicPr>
            <a:picLocks noChangeAspect="1"/>
          </p:cNvPicPr>
          <p:nvPr/>
        </p:nvPicPr>
        <p:blipFill>
          <a:blip r:embed="rId2" cstate="print"/>
          <a:stretch>
            <a:fillRect/>
          </a:stretch>
        </p:blipFill>
        <p:spPr>
          <a:xfrm>
            <a:off x="5004048" y="0"/>
            <a:ext cx="1477516" cy="1409700"/>
          </a:xfrm>
          <a:prstGeom prst="rect">
            <a:avLst/>
          </a:prstGeom>
        </p:spPr>
      </p:pic>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7" name="TextBox 6"/>
          <p:cNvSpPr txBox="1"/>
          <p:nvPr/>
        </p:nvSpPr>
        <p:spPr>
          <a:xfrm>
            <a:off x="251520" y="2192496"/>
            <a:ext cx="8424936" cy="369332"/>
          </a:xfrm>
          <a:prstGeom prst="rect">
            <a:avLst/>
          </a:prstGeom>
          <a:noFill/>
        </p:spPr>
        <p:txBody>
          <a:bodyPr wrap="square" rtlCol="0">
            <a:spAutoFit/>
          </a:bodyPr>
          <a:lstStyle/>
          <a:p>
            <a:r>
              <a:rPr lang="sr-Latn-RS" b="1" dirty="0">
                <a:solidFill>
                  <a:srgbClr val="002060"/>
                </a:solidFill>
                <a:effectLst>
                  <a:outerShdw blurRad="38100" dist="38100" dir="2700000" algn="tl">
                    <a:srgbClr val="000000">
                      <a:alpha val="43137"/>
                    </a:srgbClr>
                  </a:outerShdw>
                </a:effectLst>
              </a:rPr>
              <a:t>Some of many interseting places around Serbia </a:t>
            </a:r>
            <a:r>
              <a:rPr lang="sr-Latn-RS" b="1" dirty="0">
                <a:solidFill>
                  <a:srgbClr val="7030A0"/>
                </a:solidFill>
                <a:effectLst>
                  <a:outerShdw blurRad="38100" dist="38100" dir="2700000" algn="tl">
                    <a:srgbClr val="000000">
                      <a:alpha val="43137"/>
                    </a:srgbClr>
                  </a:outerShdw>
                </a:effectLst>
              </a:rPr>
              <a:t>(avaliable for day trips)</a:t>
            </a:r>
          </a:p>
        </p:txBody>
      </p:sp>
      <p:sp>
        <p:nvSpPr>
          <p:cNvPr id="11" name="TextBox 10"/>
          <p:cNvSpPr txBox="1"/>
          <p:nvPr/>
        </p:nvSpPr>
        <p:spPr>
          <a:xfrm>
            <a:off x="251520" y="6372036"/>
            <a:ext cx="8640960" cy="369332"/>
          </a:xfrm>
          <a:prstGeom prst="rect">
            <a:avLst/>
          </a:prstGeom>
          <a:noFill/>
        </p:spPr>
        <p:txBody>
          <a:bodyPr wrap="square" rtlCol="0">
            <a:spAutoFit/>
          </a:bodyPr>
          <a:lstStyle/>
          <a:p>
            <a:pPr algn="ctr"/>
            <a:r>
              <a:rPr lang="sr-Latn-RS" b="1" dirty="0">
                <a:solidFill>
                  <a:srgbClr val="0070C0"/>
                </a:solidFill>
                <a:effectLst>
                  <a:outerShdw blurRad="38100" dist="38100" dir="2700000" algn="tl">
                    <a:srgbClr val="000000">
                      <a:alpha val="43137"/>
                    </a:srgbClr>
                  </a:outerShdw>
                </a:effectLst>
              </a:rPr>
              <a:t>1) Tara 2) Drvengrad 3) Drina river 4) Eastern Serbia 5) Nis 6) Novi Sad fortress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063" y="2718497"/>
            <a:ext cx="2609521" cy="173968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48" y="4629744"/>
            <a:ext cx="2549730" cy="169982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2311" y="2718497"/>
            <a:ext cx="2584582" cy="169780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2311" y="4611569"/>
            <a:ext cx="2584582" cy="172305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3427" y="4617199"/>
            <a:ext cx="2568548" cy="171236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048" y="2708118"/>
            <a:ext cx="2555154" cy="1708181"/>
          </a:xfrm>
          <a:prstGeom prst="rect">
            <a:avLst/>
          </a:prstGeom>
        </p:spPr>
      </p:pic>
    </p:spTree>
    <p:extLst>
      <p:ext uri="{BB962C8B-B14F-4D97-AF65-F5344CB8AC3E}">
        <p14:creationId xmlns:p14="http://schemas.microsoft.com/office/powerpoint/2010/main" val="1415869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Callout 5"/>
          <p:cNvSpPr/>
          <p:nvPr/>
        </p:nvSpPr>
        <p:spPr>
          <a:xfrm>
            <a:off x="1331640" y="5362675"/>
            <a:ext cx="6768752" cy="1008112"/>
          </a:xfrm>
          <a:prstGeom prst="upArrow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3" name="Content Placeholder 2"/>
          <p:cNvSpPr>
            <a:spLocks noGrp="1"/>
          </p:cNvSpPr>
          <p:nvPr>
            <p:ph idx="1"/>
          </p:nvPr>
        </p:nvSpPr>
        <p:spPr>
          <a:xfrm>
            <a:off x="601216" y="1844824"/>
            <a:ext cx="8229600" cy="4525963"/>
          </a:xfrm>
        </p:spPr>
        <p:txBody>
          <a:bodyPr>
            <a:normAutofit/>
          </a:bodyPr>
          <a:lstStyle/>
          <a:p>
            <a:pPr algn="ctr">
              <a:buNone/>
            </a:pPr>
            <a:r>
              <a:rPr lang="en-US" b="1" dirty="0">
                <a:solidFill>
                  <a:srgbClr val="002060"/>
                </a:solidFill>
              </a:rPr>
              <a:t>We hope our program will satisfy you in both aspects </a:t>
            </a:r>
          </a:p>
          <a:p>
            <a:pPr algn="ctr">
              <a:buNone/>
            </a:pPr>
            <a:r>
              <a:rPr lang="en-US" dirty="0">
                <a:solidFill>
                  <a:srgbClr val="002060"/>
                </a:solidFill>
              </a:rPr>
              <a:t>professional and social</a:t>
            </a:r>
          </a:p>
          <a:p>
            <a:pPr algn="ctr">
              <a:buNone/>
            </a:pPr>
            <a:r>
              <a:rPr lang="en-US" b="1" dirty="0">
                <a:solidFill>
                  <a:srgbClr val="002060"/>
                </a:solidFill>
              </a:rPr>
              <a:t>as hundreds of colleagues in previous years!</a:t>
            </a:r>
          </a:p>
          <a:p>
            <a:pPr algn="ctr">
              <a:buNone/>
            </a:pPr>
            <a:endParaRPr lang="en-US" dirty="0">
              <a:solidFill>
                <a:srgbClr val="002060"/>
              </a:solidFill>
            </a:endParaRPr>
          </a:p>
          <a:p>
            <a:pPr>
              <a:buNone/>
            </a:pPr>
            <a:r>
              <a:rPr lang="en-US" b="1" dirty="0">
                <a:solidFill>
                  <a:srgbClr val="7030A0"/>
                </a:solidFill>
              </a:rPr>
              <a:t>Each year we at </a:t>
            </a:r>
            <a:r>
              <a:rPr lang="en-US" b="1" dirty="0" err="1">
                <a:solidFill>
                  <a:srgbClr val="7030A0"/>
                </a:solidFill>
              </a:rPr>
              <a:t>SrMSA</a:t>
            </a:r>
            <a:r>
              <a:rPr lang="en-US" b="1" dirty="0">
                <a:solidFill>
                  <a:srgbClr val="7030A0"/>
                </a:solidFill>
              </a:rPr>
              <a:t> are once again motivated and enthusiastic to meet new colleagues and gain new friendships. </a:t>
            </a:r>
          </a:p>
          <a:p>
            <a:pPr>
              <a:buNone/>
            </a:pPr>
            <a:r>
              <a:rPr lang="en-US" b="1" dirty="0">
                <a:solidFill>
                  <a:srgbClr val="002060"/>
                </a:solidFill>
              </a:rPr>
              <a:t>                     WELCOME TO BELGRADE AND WELCOME TO SERBIA</a:t>
            </a:r>
            <a:r>
              <a:rPr lang="en-US" dirty="0">
                <a:solidFill>
                  <a:srgbClr val="002060"/>
                </a:solidFill>
              </a:rPr>
              <a:t>!</a:t>
            </a:r>
          </a:p>
          <a:p>
            <a:pPr>
              <a:buNone/>
            </a:pPr>
            <a:endParaRPr lang="en-US" dirty="0">
              <a:solidFill>
                <a:schemeClr val="tx2">
                  <a:lumMod val="50000"/>
                </a:schemeClr>
              </a:solidFill>
              <a:effectLst>
                <a:outerShdw blurRad="38100" dist="38100" dir="2700000" algn="tl">
                  <a:srgbClr val="000000">
                    <a:alpha val="43137"/>
                  </a:srgbClr>
                </a:outerShdw>
              </a:effectLst>
            </a:endParaRPr>
          </a:p>
        </p:txBody>
      </p:sp>
      <p:pic>
        <p:nvPicPr>
          <p:cNvPr id="9" name="Picture 4" descr="SrMSA_logo-NOVI LOGO BEZ POZADINE"/>
          <p:cNvPicPr>
            <a:picLocks noChangeAspect="1" noChangeArrowheads="1"/>
          </p:cNvPicPr>
          <p:nvPr/>
        </p:nvPicPr>
        <p:blipFill>
          <a:blip r:embed="rId3" cstate="print"/>
          <a:srcRect/>
          <a:stretch>
            <a:fillRect/>
          </a:stretch>
        </p:blipFill>
        <p:spPr bwMode="auto">
          <a:xfrm>
            <a:off x="467544" y="0"/>
            <a:ext cx="2529108" cy="1556792"/>
          </a:xfrm>
          <a:prstGeom prst="rect">
            <a:avLst/>
          </a:prstGeom>
          <a:noFill/>
        </p:spPr>
      </p:pic>
      <p:sp>
        <p:nvSpPr>
          <p:cNvPr id="10" name="TextBox 9"/>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
        <p:nvSpPr>
          <p:cNvPr id="2" name="TextBox 1"/>
          <p:cNvSpPr txBox="1"/>
          <p:nvPr/>
        </p:nvSpPr>
        <p:spPr>
          <a:xfrm>
            <a:off x="1984884" y="5866062"/>
            <a:ext cx="6480720" cy="707886"/>
          </a:xfrm>
          <a:prstGeom prst="rect">
            <a:avLst/>
          </a:prstGeom>
          <a:noFill/>
        </p:spPr>
        <p:txBody>
          <a:bodyPr wrap="square" rtlCol="0">
            <a:spAutoFit/>
          </a:bodyPr>
          <a:lstStyle/>
          <a:p>
            <a:r>
              <a:rPr lang="en-US" sz="2200" b="1" dirty="0">
                <a:solidFill>
                  <a:srgbClr val="002060"/>
                </a:solidFill>
              </a:rPr>
              <a:t>CONTACT US: </a:t>
            </a:r>
            <a:r>
              <a:rPr lang="en-US" b="1" u="sng" dirty="0">
                <a:solidFill>
                  <a:srgbClr val="0070C0"/>
                </a:solidFill>
              </a:rPr>
              <a:t>srmsa.belgrade@zoho.com</a:t>
            </a:r>
            <a:endParaRPr lang="sr-Latn-CS" u="sng" dirty="0">
              <a:solidFill>
                <a:srgbClr val="0070C0"/>
              </a:solidFill>
            </a:endParaRPr>
          </a:p>
          <a:p>
            <a:endParaRPr lang="sr-Latn-R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a:bodyPr>
          <a:lstStyle/>
          <a:p>
            <a:pPr>
              <a:buNone/>
            </a:pPr>
            <a:r>
              <a:rPr lang="sr-Latn-RS" b="1" dirty="0">
                <a:solidFill>
                  <a:srgbClr val="0070C0"/>
                </a:solidFill>
              </a:rPr>
              <a:t>PRACTICE</a:t>
            </a:r>
            <a:endParaRPr lang="en-US" b="1" dirty="0">
              <a:solidFill>
                <a:srgbClr val="0070C0"/>
              </a:solidFill>
            </a:endParaRPr>
          </a:p>
          <a:p>
            <a:pPr>
              <a:buNone/>
            </a:pPr>
            <a:endParaRPr lang="sr-Latn-RS" b="1" dirty="0">
              <a:solidFill>
                <a:schemeClr val="tx2">
                  <a:lumMod val="60000"/>
                  <a:lumOff val="40000"/>
                </a:schemeClr>
              </a:solidFill>
            </a:endParaRPr>
          </a:p>
          <a:p>
            <a:pPr>
              <a:buNone/>
            </a:pPr>
            <a:r>
              <a:rPr lang="sr-Latn-RS" dirty="0">
                <a:solidFill>
                  <a:srgbClr val="002060"/>
                </a:solidFill>
              </a:rPr>
              <a:t>► </a:t>
            </a:r>
            <a:r>
              <a:rPr lang="sr-Latn-RS" sz="2000" dirty="0">
                <a:solidFill>
                  <a:srgbClr val="002060"/>
                </a:solidFill>
              </a:rPr>
              <a:t>You will practice in </a:t>
            </a:r>
            <a:r>
              <a:rPr lang="sr-Latn-RS" sz="2000" b="1" dirty="0">
                <a:solidFill>
                  <a:srgbClr val="002060"/>
                </a:solidFill>
              </a:rPr>
              <a:t>Univeristy Hospitals</a:t>
            </a:r>
            <a:r>
              <a:rPr lang="sr-Latn-RS" sz="2000" dirty="0">
                <a:solidFill>
                  <a:srgbClr val="002060"/>
                </a:solidFill>
              </a:rPr>
              <a:t>. </a:t>
            </a:r>
          </a:p>
          <a:p>
            <a:pPr>
              <a:buNone/>
            </a:pPr>
            <a:endParaRPr lang="sr-Latn-RS" dirty="0">
              <a:solidFill>
                <a:srgbClr val="002060"/>
              </a:solidFill>
            </a:endParaRPr>
          </a:p>
          <a:p>
            <a:pPr>
              <a:buNone/>
            </a:pPr>
            <a:endParaRPr lang="sr-Latn-RS" dirty="0">
              <a:solidFill>
                <a:srgbClr val="002060"/>
              </a:solidFill>
            </a:endParaRPr>
          </a:p>
          <a:p>
            <a:pPr>
              <a:buNone/>
            </a:pPr>
            <a:r>
              <a:rPr lang="sr-Latn-RS" dirty="0">
                <a:solidFill>
                  <a:srgbClr val="002060"/>
                </a:solidFill>
              </a:rPr>
              <a:t>► University hospitals of Belgrade Medical Faculty are </a:t>
            </a:r>
            <a:r>
              <a:rPr lang="sr-Latn-RS" b="1" dirty="0">
                <a:solidFill>
                  <a:srgbClr val="002060"/>
                </a:solidFill>
              </a:rPr>
              <a:t>most respecatble in Serbia and South-Eastern Europe</a:t>
            </a:r>
            <a:r>
              <a:rPr lang="sr-Latn-RS" dirty="0">
                <a:solidFill>
                  <a:srgbClr val="002060"/>
                </a:solidFill>
              </a:rPr>
              <a:t>.</a:t>
            </a:r>
          </a:p>
          <a:p>
            <a:pPr>
              <a:buNone/>
            </a:pPr>
            <a:endParaRPr lang="sr-Latn-RS" dirty="0">
              <a:solidFill>
                <a:srgbClr val="002060"/>
              </a:solidFill>
            </a:endParaRPr>
          </a:p>
          <a:p>
            <a:pPr>
              <a:buNone/>
            </a:pPr>
            <a:r>
              <a:rPr lang="sr-Latn-RS" dirty="0">
                <a:solidFill>
                  <a:srgbClr val="002060"/>
                </a:solidFill>
              </a:rPr>
              <a:t>► </a:t>
            </a:r>
            <a:r>
              <a:rPr lang="sr-Latn-RS" sz="2000" dirty="0">
                <a:solidFill>
                  <a:srgbClr val="002060"/>
                </a:solidFill>
              </a:rPr>
              <a:t>Our </a:t>
            </a:r>
            <a:r>
              <a:rPr lang="en-US" sz="2000" dirty="0">
                <a:solidFill>
                  <a:srgbClr val="002060"/>
                </a:solidFill>
              </a:rPr>
              <a:t> </a:t>
            </a:r>
            <a:r>
              <a:rPr lang="sr-Latn-RS" sz="2000" dirty="0">
                <a:solidFill>
                  <a:srgbClr val="002060"/>
                </a:solidFill>
              </a:rPr>
              <a:t>tutors are </a:t>
            </a:r>
            <a:r>
              <a:rPr lang="sr-Latn-RS" sz="2000" b="1" dirty="0">
                <a:solidFill>
                  <a:srgbClr val="002060"/>
                </a:solidFill>
              </a:rPr>
              <a:t>prominent medical professionals</a:t>
            </a:r>
            <a:r>
              <a:rPr lang="sr-Latn-RS" sz="2000" dirty="0">
                <a:solidFill>
                  <a:srgbClr val="002060"/>
                </a:solidFill>
              </a:rPr>
              <a:t> in their specialties.</a:t>
            </a:r>
            <a:endParaRPr lang="sr-Latn-RS" sz="2000" b="1" dirty="0">
              <a:solidFill>
                <a:srgbClr val="00B0F0"/>
              </a:solidFill>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5" name="Picture 4" descr="newlogo-faks beograd.GIF"/>
          <p:cNvPicPr/>
          <p:nvPr/>
        </p:nvPicPr>
        <p:blipFill>
          <a:blip r:embed="rId3" cstate="print"/>
          <a:srcRect/>
          <a:stretch>
            <a:fillRect/>
          </a:stretch>
        </p:blipFill>
        <p:spPr bwMode="auto">
          <a:xfrm>
            <a:off x="3203846" y="-5089"/>
            <a:ext cx="1368152" cy="1368152"/>
          </a:xfrm>
          <a:prstGeom prst="rect">
            <a:avLst/>
          </a:prstGeom>
          <a:noFill/>
          <a:ln w="9525">
            <a:noFill/>
            <a:miter lim="800000"/>
            <a:headEnd/>
            <a:tailEnd/>
          </a:ln>
        </p:spPr>
      </p:pic>
      <p:sp>
        <p:nvSpPr>
          <p:cNvPr id="8" name="Left-Right Arrow 7"/>
          <p:cNvSpPr/>
          <p:nvPr/>
        </p:nvSpPr>
        <p:spPr>
          <a:xfrm>
            <a:off x="2825807" y="3717032"/>
            <a:ext cx="3276362" cy="4676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a:bodyPr>
          <a:lstStyle/>
          <a:p>
            <a:pPr>
              <a:buNone/>
            </a:pPr>
            <a:r>
              <a:rPr lang="sr-Latn-RS" b="1" dirty="0">
                <a:solidFill>
                  <a:srgbClr val="0070C0"/>
                </a:solidFill>
              </a:rPr>
              <a:t>DEPARTMENTS</a:t>
            </a:r>
          </a:p>
          <a:p>
            <a:pPr>
              <a:buNone/>
            </a:pPr>
            <a:endParaRPr lang="sr-Latn-RS" b="1" dirty="0">
              <a:solidFill>
                <a:srgbClr val="002060"/>
              </a:solidFill>
            </a:endParaRPr>
          </a:p>
          <a:p>
            <a:pPr>
              <a:buNone/>
            </a:pPr>
            <a:r>
              <a:rPr lang="sr-Latn-RS" dirty="0">
                <a:solidFill>
                  <a:srgbClr val="002060"/>
                </a:solidFill>
              </a:rPr>
              <a:t>► Please, when registering for program, inform us </a:t>
            </a:r>
            <a:r>
              <a:rPr lang="sr-Latn-RS" dirty="0" err="1">
                <a:solidFill>
                  <a:srgbClr val="002060"/>
                </a:solidFill>
              </a:rPr>
              <a:t>about</a:t>
            </a:r>
            <a:r>
              <a:rPr lang="sr-Latn-RS" dirty="0">
                <a:solidFill>
                  <a:srgbClr val="002060"/>
                </a:solidFill>
              </a:rPr>
              <a:t> </a:t>
            </a:r>
            <a:r>
              <a:rPr lang="sr-Latn-RS" b="1" dirty="0" err="1">
                <a:solidFill>
                  <a:srgbClr val="002060"/>
                </a:solidFill>
              </a:rPr>
              <a:t>desired</a:t>
            </a:r>
            <a:r>
              <a:rPr lang="sr-Latn-RS" b="1" dirty="0">
                <a:solidFill>
                  <a:srgbClr val="002060"/>
                </a:solidFill>
              </a:rPr>
              <a:t> departments</a:t>
            </a:r>
            <a:r>
              <a:rPr lang="sr-Latn-RS" dirty="0">
                <a:solidFill>
                  <a:srgbClr val="002060"/>
                </a:solidFill>
              </a:rPr>
              <a:t>.</a:t>
            </a:r>
          </a:p>
          <a:p>
            <a:pPr>
              <a:buNone/>
            </a:pPr>
            <a:endParaRPr lang="sr-Latn-RS" dirty="0">
              <a:solidFill>
                <a:srgbClr val="002060"/>
              </a:solidFill>
            </a:endParaRPr>
          </a:p>
          <a:p>
            <a:pPr>
              <a:buNone/>
            </a:pPr>
            <a:r>
              <a:rPr lang="sr-Latn-RS" dirty="0">
                <a:solidFill>
                  <a:srgbClr val="002060"/>
                </a:solidFill>
              </a:rPr>
              <a:t>► You should write </a:t>
            </a:r>
            <a:r>
              <a:rPr lang="sr-Latn-RS" b="1" dirty="0">
                <a:solidFill>
                  <a:srgbClr val="002060"/>
                </a:solidFill>
              </a:rPr>
              <a:t>three choices </a:t>
            </a:r>
            <a:r>
              <a:rPr lang="sr-Latn-RS" dirty="0">
                <a:solidFill>
                  <a:srgbClr val="002060"/>
                </a:solidFill>
              </a:rPr>
              <a:t>since it may happen that you won</a:t>
            </a:r>
            <a:r>
              <a:rPr lang="en-US" dirty="0">
                <a:solidFill>
                  <a:srgbClr val="002060"/>
                </a:solidFill>
              </a:rPr>
              <a:t>’t be able to practice at one that you wish the most. </a:t>
            </a:r>
            <a:endParaRPr lang="sr-Latn-RS" dirty="0">
              <a:solidFill>
                <a:srgbClr val="002060"/>
              </a:solidFill>
            </a:endParaRPr>
          </a:p>
          <a:p>
            <a:pPr>
              <a:buNone/>
            </a:pPr>
            <a:endParaRPr lang="en-US" dirty="0">
              <a:solidFill>
                <a:srgbClr val="0070C0"/>
              </a:solidFill>
            </a:endParaRPr>
          </a:p>
          <a:p>
            <a:pPr>
              <a:buNone/>
            </a:pPr>
            <a:r>
              <a:rPr lang="en-US" dirty="0">
                <a:solidFill>
                  <a:srgbClr val="002060"/>
                </a:solidFill>
                <a:effectLst>
                  <a:outerShdw blurRad="38100" dist="38100" dir="2700000" algn="tl">
                    <a:srgbClr val="000000">
                      <a:alpha val="43137"/>
                    </a:srgbClr>
                  </a:outerShdw>
                </a:effectLst>
              </a:rPr>
              <a:t>► </a:t>
            </a:r>
            <a:r>
              <a:rPr lang="en-US" b="1" dirty="0">
                <a:solidFill>
                  <a:srgbClr val="002060"/>
                </a:solidFill>
              </a:rPr>
              <a:t>All departments are available</a:t>
            </a:r>
            <a:r>
              <a:rPr lang="sr-Latn-RS" dirty="0">
                <a:solidFill>
                  <a:srgbClr val="002060"/>
                </a:solidFill>
              </a:rPr>
              <a:t>, but with </a:t>
            </a:r>
            <a:r>
              <a:rPr lang="sr-Latn-RS" b="1" dirty="0">
                <a:solidFill>
                  <a:srgbClr val="002060"/>
                </a:solidFill>
              </a:rPr>
              <a:t>limited number </a:t>
            </a:r>
            <a:r>
              <a:rPr lang="sr-Latn-RS" dirty="0">
                <a:solidFill>
                  <a:srgbClr val="002060"/>
                </a:solidFill>
              </a:rPr>
              <a:t>of students – please, keep in mind that early registration gives you more chances for your most wished department. </a:t>
            </a:r>
            <a:r>
              <a:rPr lang="en-US" dirty="0">
                <a:solidFill>
                  <a:srgbClr val="002060"/>
                </a:solidFill>
              </a:rPr>
              <a:t> </a:t>
            </a:r>
            <a:endParaRPr lang="sr-Latn-RS" b="1" dirty="0">
              <a:solidFill>
                <a:srgbClr val="002060"/>
              </a:solidFill>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pic>
        <p:nvPicPr>
          <p:cNvPr id="5" name="Picture 4" descr="newlogo-faks beograd.GIF"/>
          <p:cNvPicPr/>
          <p:nvPr/>
        </p:nvPicPr>
        <p:blipFill>
          <a:blip r:embed="rId3" cstate="print"/>
          <a:srcRect/>
          <a:stretch>
            <a:fillRect/>
          </a:stretch>
        </p:blipFill>
        <p:spPr bwMode="auto">
          <a:xfrm>
            <a:off x="3203846" y="-5089"/>
            <a:ext cx="1368152" cy="1368152"/>
          </a:xfrm>
          <a:prstGeom prst="rect">
            <a:avLst/>
          </a:prstGeom>
          <a:noFill/>
          <a:ln w="9525">
            <a:noFill/>
            <a:miter lim="800000"/>
            <a:headEnd/>
            <a:tailEnd/>
          </a:ln>
        </p:spPr>
      </p:pic>
    </p:spTree>
    <p:extLst>
      <p:ext uri="{BB962C8B-B14F-4D97-AF65-F5344CB8AC3E}">
        <p14:creationId xmlns:p14="http://schemas.microsoft.com/office/powerpoint/2010/main" val="281638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447074"/>
          </a:xfrm>
        </p:spPr>
        <p:txBody>
          <a:bodyPr>
            <a:normAutofit/>
          </a:bodyPr>
          <a:lstStyle/>
          <a:p>
            <a:pPr>
              <a:buNone/>
            </a:pPr>
            <a:r>
              <a:rPr lang="en-US" b="1" dirty="0">
                <a:solidFill>
                  <a:srgbClr val="002060"/>
                </a:solidFill>
              </a:rPr>
              <a:t>ACCOMODATION</a:t>
            </a:r>
          </a:p>
          <a:p>
            <a:pPr>
              <a:buNone/>
            </a:pPr>
            <a:endParaRPr lang="sr-Latn-RS" b="1" dirty="0">
              <a:solidFill>
                <a:srgbClr val="002060"/>
              </a:solidFill>
            </a:endParaRPr>
          </a:p>
          <a:p>
            <a:pPr>
              <a:buNone/>
            </a:pPr>
            <a:r>
              <a:rPr lang="sr-Latn-RS" dirty="0">
                <a:solidFill>
                  <a:srgbClr val="002060"/>
                </a:solidFill>
              </a:rPr>
              <a:t>► </a:t>
            </a:r>
            <a:r>
              <a:rPr lang="en-US" dirty="0">
                <a:solidFill>
                  <a:srgbClr val="002060"/>
                </a:solidFill>
              </a:rPr>
              <a:t>Program participants are usually accommodated in </a:t>
            </a:r>
            <a:r>
              <a:rPr lang="en-US" b="1" dirty="0">
                <a:solidFill>
                  <a:srgbClr val="002060"/>
                </a:solidFill>
              </a:rPr>
              <a:t>Hostel or private apartments</a:t>
            </a:r>
            <a:r>
              <a:rPr lang="en-US" dirty="0">
                <a:solidFill>
                  <a:srgbClr val="002060"/>
                </a:solidFill>
              </a:rPr>
              <a:t> which are clean and secure. Rooms might be mixed, so it may happen that boys and girls share room during stay, which is usual in our city.</a:t>
            </a:r>
          </a:p>
          <a:p>
            <a:pPr>
              <a:buNone/>
            </a:pPr>
            <a:endParaRPr lang="sr-Latn-RS" dirty="0">
              <a:solidFill>
                <a:srgbClr val="002060"/>
              </a:solidFill>
            </a:endParaRPr>
          </a:p>
          <a:p>
            <a:pPr>
              <a:buNone/>
            </a:pPr>
            <a:r>
              <a:rPr lang="sr-Latn-RS" dirty="0">
                <a:solidFill>
                  <a:srgbClr val="002060"/>
                </a:solidFill>
              </a:rPr>
              <a:t>► </a:t>
            </a:r>
            <a:r>
              <a:rPr lang="en-US" dirty="0">
                <a:solidFill>
                  <a:srgbClr val="002060"/>
                </a:solidFill>
              </a:rPr>
              <a:t>Accommodation that we organize is preferably </a:t>
            </a:r>
            <a:r>
              <a:rPr lang="sr-Latn-RS" b="1" dirty="0" err="1">
                <a:solidFill>
                  <a:srgbClr val="002060"/>
                </a:solidFill>
              </a:rPr>
              <a:t>near</a:t>
            </a:r>
            <a:r>
              <a:rPr lang="sr-Latn-RS" b="1" dirty="0">
                <a:solidFill>
                  <a:srgbClr val="002060"/>
                </a:solidFill>
              </a:rPr>
              <a:t> University hospitals </a:t>
            </a:r>
            <a:r>
              <a:rPr lang="sr-Latn-RS" dirty="0">
                <a:solidFill>
                  <a:srgbClr val="002060"/>
                </a:solidFill>
              </a:rPr>
              <a:t>and City Center</a:t>
            </a:r>
            <a:r>
              <a:rPr lang="en-US" dirty="0">
                <a:solidFill>
                  <a:srgbClr val="002060"/>
                </a:solidFill>
              </a:rPr>
              <a:t>, or in wider center</a:t>
            </a:r>
            <a:r>
              <a:rPr lang="sr-Latn-RS" dirty="0">
                <a:solidFill>
                  <a:srgbClr val="002060"/>
                </a:solidFill>
              </a:rPr>
              <a:t>.</a:t>
            </a:r>
            <a:r>
              <a:rPr lang="en-US" dirty="0">
                <a:solidFill>
                  <a:srgbClr val="002060"/>
                </a:solidFill>
              </a:rPr>
              <a:t>   </a:t>
            </a:r>
          </a:p>
          <a:p>
            <a:pPr>
              <a:buNone/>
            </a:pPr>
            <a:endParaRPr lang="en-US" dirty="0">
              <a:solidFill>
                <a:srgbClr val="002060"/>
              </a:solidFill>
            </a:endParaRPr>
          </a:p>
          <a:p>
            <a:pPr>
              <a:buNone/>
            </a:pPr>
            <a:r>
              <a:rPr lang="sr-Latn-RS" dirty="0">
                <a:solidFill>
                  <a:srgbClr val="002060"/>
                </a:solidFill>
              </a:rPr>
              <a:t>►</a:t>
            </a:r>
            <a:r>
              <a:rPr lang="en-US" dirty="0">
                <a:solidFill>
                  <a:srgbClr val="002060"/>
                </a:solidFill>
              </a:rPr>
              <a:t> </a:t>
            </a:r>
            <a:r>
              <a:rPr lang="sr-Latn-RS" dirty="0" err="1">
                <a:solidFill>
                  <a:srgbClr val="002060"/>
                </a:solidFill>
              </a:rPr>
              <a:t>These</a:t>
            </a:r>
            <a:r>
              <a:rPr lang="sr-Latn-RS" dirty="0">
                <a:solidFill>
                  <a:srgbClr val="002060"/>
                </a:solidFill>
              </a:rPr>
              <a:t> areas are </a:t>
            </a:r>
            <a:r>
              <a:rPr lang="sr-Latn-RS" b="1" dirty="0">
                <a:solidFill>
                  <a:srgbClr val="002060"/>
                </a:solidFill>
              </a:rPr>
              <a:t>well connected </a:t>
            </a:r>
            <a:r>
              <a:rPr lang="sr-Latn-RS" dirty="0">
                <a:solidFill>
                  <a:srgbClr val="002060"/>
                </a:solidFill>
              </a:rPr>
              <a:t>by public transportation with all parts </a:t>
            </a:r>
            <a:r>
              <a:rPr lang="sr-Latn-RS" dirty="0" err="1">
                <a:solidFill>
                  <a:srgbClr val="002060"/>
                </a:solidFill>
              </a:rPr>
              <a:t>of</a:t>
            </a:r>
            <a:r>
              <a:rPr lang="sr-Latn-RS" dirty="0">
                <a:solidFill>
                  <a:srgbClr val="002060"/>
                </a:solidFill>
              </a:rPr>
              <a:t> </a:t>
            </a:r>
            <a:r>
              <a:rPr lang="sr-Latn-RS" dirty="0" err="1">
                <a:solidFill>
                  <a:srgbClr val="002060"/>
                </a:solidFill>
              </a:rPr>
              <a:t>Belgrade</a:t>
            </a:r>
            <a:r>
              <a:rPr lang="sr-Latn-RS" dirty="0">
                <a:solidFill>
                  <a:srgbClr val="002060"/>
                </a:solidFill>
              </a:rPr>
              <a:t>.</a:t>
            </a: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16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986" y="2420888"/>
            <a:ext cx="8046478" cy="4320480"/>
          </a:xfrm>
        </p:spPr>
        <p:txBody>
          <a:bodyPr>
            <a:normAutofit fontScale="92500" lnSpcReduction="10000"/>
          </a:bodyPr>
          <a:lstStyle/>
          <a:p>
            <a:pPr>
              <a:buNone/>
            </a:pPr>
            <a:r>
              <a:rPr lang="en-US" b="1" dirty="0">
                <a:solidFill>
                  <a:srgbClr val="002060"/>
                </a:solidFill>
              </a:rPr>
              <a:t>HOW TO REGISTER?</a:t>
            </a:r>
          </a:p>
          <a:p>
            <a:pPr>
              <a:buNone/>
            </a:pPr>
            <a:endParaRPr lang="sr-Latn-RS" dirty="0">
              <a:solidFill>
                <a:srgbClr val="002060"/>
              </a:solidFill>
            </a:endParaRPr>
          </a:p>
          <a:p>
            <a:pPr>
              <a:buNone/>
            </a:pPr>
            <a:r>
              <a:rPr lang="sr-Latn-RS" dirty="0">
                <a:solidFill>
                  <a:srgbClr val="002060"/>
                </a:solidFill>
              </a:rPr>
              <a:t>► C</a:t>
            </a:r>
            <a:r>
              <a:rPr lang="en-US" dirty="0" err="1">
                <a:solidFill>
                  <a:srgbClr val="002060"/>
                </a:solidFill>
              </a:rPr>
              <a:t>omplete</a:t>
            </a:r>
            <a:r>
              <a:rPr lang="en-US" dirty="0">
                <a:solidFill>
                  <a:srgbClr val="002060"/>
                </a:solidFill>
              </a:rPr>
              <a:t> </a:t>
            </a:r>
            <a:r>
              <a:rPr lang="en-US" b="1" dirty="0">
                <a:solidFill>
                  <a:srgbClr val="002060"/>
                </a:solidFill>
              </a:rPr>
              <a:t>APLICATION FORM</a:t>
            </a:r>
            <a:r>
              <a:rPr lang="sr-Latn-RS" b="1" dirty="0">
                <a:solidFill>
                  <a:srgbClr val="002060"/>
                </a:solidFill>
              </a:rPr>
              <a:t> </a:t>
            </a:r>
            <a:r>
              <a:rPr lang="sr-Latn-RS" dirty="0">
                <a:solidFill>
                  <a:srgbClr val="002060"/>
                </a:solidFill>
              </a:rPr>
              <a:t>(available from your local </a:t>
            </a:r>
            <a:r>
              <a:rPr lang="en-US" dirty="0">
                <a:solidFill>
                  <a:srgbClr val="002060"/>
                </a:solidFill>
              </a:rPr>
              <a:t>coordinator)</a:t>
            </a:r>
            <a:endParaRPr lang="sr-Latn-RS" b="1" dirty="0">
              <a:solidFill>
                <a:srgbClr val="002060"/>
              </a:solidFill>
            </a:endParaRPr>
          </a:p>
          <a:p>
            <a:pPr>
              <a:buNone/>
            </a:pPr>
            <a:endParaRPr lang="sr-Latn-RS" b="1" i="1" dirty="0">
              <a:solidFill>
                <a:srgbClr val="002060"/>
              </a:solidFill>
            </a:endParaRPr>
          </a:p>
          <a:p>
            <a:pPr>
              <a:buNone/>
            </a:pPr>
            <a:r>
              <a:rPr lang="en-US" b="1" i="1" dirty="0">
                <a:solidFill>
                  <a:srgbClr val="002060"/>
                </a:solidFill>
              </a:rPr>
              <a:t>C</a:t>
            </a:r>
            <a:r>
              <a:rPr lang="sr-Latn-RS" b="1" i="1" dirty="0">
                <a:solidFill>
                  <a:srgbClr val="002060"/>
                </a:solidFill>
              </a:rPr>
              <a:t>hoose</a:t>
            </a:r>
            <a:r>
              <a:rPr lang="en-US" b="1" i="1" dirty="0">
                <a:solidFill>
                  <a:srgbClr val="002060"/>
                </a:solidFill>
              </a:rPr>
              <a:t>:</a:t>
            </a:r>
            <a:r>
              <a:rPr lang="sr-Latn-RS" i="1" dirty="0">
                <a:solidFill>
                  <a:srgbClr val="002060"/>
                </a:solidFill>
              </a:rPr>
              <a:t> </a:t>
            </a:r>
            <a:endParaRPr lang="en-US" i="1" dirty="0">
              <a:solidFill>
                <a:srgbClr val="002060"/>
              </a:solidFill>
            </a:endParaRPr>
          </a:p>
          <a:p>
            <a:pPr>
              <a:buFont typeface="Wingdings" panose="05000000000000000000" pitchFamily="2" charset="2"/>
              <a:buChar char="v"/>
            </a:pPr>
            <a:r>
              <a:rPr lang="en-US" b="1" dirty="0">
                <a:solidFill>
                  <a:srgbClr val="002060"/>
                </a:solidFill>
              </a:rPr>
              <a:t>P</a:t>
            </a:r>
            <a:r>
              <a:rPr lang="sr-Latn-RS" b="1" dirty="0">
                <a:solidFill>
                  <a:srgbClr val="002060"/>
                </a:solidFill>
              </a:rPr>
              <a:t>eriod of time </a:t>
            </a:r>
            <a:r>
              <a:rPr lang="sr-Latn-RS" dirty="0">
                <a:solidFill>
                  <a:srgbClr val="002060"/>
                </a:solidFill>
              </a:rPr>
              <a:t>when you would like to come in Belgrade </a:t>
            </a:r>
            <a:r>
              <a:rPr lang="en-US" dirty="0">
                <a:solidFill>
                  <a:srgbClr val="002060"/>
                </a:solidFill>
              </a:rPr>
              <a:t>(</a:t>
            </a:r>
            <a:r>
              <a:rPr lang="en-US" b="1" dirty="0">
                <a:solidFill>
                  <a:srgbClr val="002060"/>
                </a:solidFill>
              </a:rPr>
              <a:t>2 or 4 weeks</a:t>
            </a:r>
            <a:r>
              <a:rPr lang="en-US" dirty="0">
                <a:solidFill>
                  <a:srgbClr val="002060"/>
                </a:solidFill>
              </a:rPr>
              <a:t>)</a:t>
            </a:r>
          </a:p>
          <a:p>
            <a:pPr>
              <a:buFont typeface="Wingdings" panose="05000000000000000000" pitchFamily="2" charset="2"/>
              <a:buChar char="v"/>
            </a:pPr>
            <a:r>
              <a:rPr lang="en-US" b="1" dirty="0">
                <a:solidFill>
                  <a:srgbClr val="002060"/>
                </a:solidFill>
              </a:rPr>
              <a:t>Department</a:t>
            </a:r>
            <a:r>
              <a:rPr lang="en-US" dirty="0">
                <a:solidFill>
                  <a:srgbClr val="002060"/>
                </a:solidFill>
              </a:rPr>
              <a:t> (first choice and two alternatives)</a:t>
            </a:r>
          </a:p>
          <a:p>
            <a:pPr marL="0" indent="0">
              <a:buNone/>
            </a:pPr>
            <a:endParaRPr lang="en-US" b="1" dirty="0">
              <a:solidFill>
                <a:srgbClr val="002060"/>
              </a:solidFill>
            </a:endParaRPr>
          </a:p>
          <a:p>
            <a:pPr marL="0" indent="0">
              <a:buNone/>
            </a:pPr>
            <a:r>
              <a:rPr lang="en-US" b="1" dirty="0">
                <a:solidFill>
                  <a:srgbClr val="002060"/>
                </a:solidFill>
              </a:rPr>
              <a:t>INVITATION LETTER</a:t>
            </a:r>
          </a:p>
          <a:p>
            <a:pPr marL="0" indent="0">
              <a:buNone/>
            </a:pPr>
            <a:r>
              <a:rPr lang="en-US" dirty="0">
                <a:solidFill>
                  <a:srgbClr val="002060"/>
                </a:solidFill>
              </a:rPr>
              <a:t>We will provide you with invitation letter .</a:t>
            </a:r>
          </a:p>
          <a:p>
            <a:pPr marL="0" indent="0">
              <a:buNone/>
            </a:pPr>
            <a:r>
              <a:rPr lang="en-US" b="1" dirty="0">
                <a:solidFill>
                  <a:srgbClr val="002060"/>
                </a:solidFill>
              </a:rPr>
              <a:t>You will have to confirm us that you received Invitation letter and introduce yourself in few lines, by sending e-mail to us ► </a:t>
            </a:r>
            <a:r>
              <a:rPr lang="en-US" dirty="0">
                <a:solidFill>
                  <a:srgbClr val="002060"/>
                </a:solidFill>
                <a:effectLst>
                  <a:outerShdw blurRad="38100" dist="38100" dir="2700000" algn="tl">
                    <a:srgbClr val="000000">
                      <a:alpha val="43137"/>
                    </a:srgbClr>
                  </a:outerShdw>
                </a:effectLst>
              </a:rPr>
              <a:t>srmsa.belgrade@zoho.com</a:t>
            </a:r>
          </a:p>
          <a:p>
            <a:pPr marL="0" indent="0">
              <a:buNone/>
            </a:pPr>
            <a:endParaRPr lang="en-US" dirty="0">
              <a:solidFill>
                <a:srgbClr val="002060"/>
              </a:solidFill>
            </a:endParaRPr>
          </a:p>
        </p:txBody>
      </p:sp>
      <p:pic>
        <p:nvPicPr>
          <p:cNvPr id="6"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7" name="TextBox 6"/>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a:bodyPr>
          <a:lstStyle/>
          <a:p>
            <a:pPr marL="0" indent="0">
              <a:buNone/>
            </a:pPr>
            <a:r>
              <a:rPr lang="en-US" b="1" dirty="0">
                <a:solidFill>
                  <a:srgbClr val="002060"/>
                </a:solidFill>
              </a:rPr>
              <a:t>FOLLOWING STEPS I - DOCUMENTS</a:t>
            </a:r>
          </a:p>
          <a:p>
            <a:pPr>
              <a:buNone/>
            </a:pPr>
            <a:endParaRPr lang="en-US" i="1" dirty="0">
              <a:solidFill>
                <a:srgbClr val="002060"/>
              </a:solidFill>
            </a:endParaRPr>
          </a:p>
          <a:p>
            <a:pPr>
              <a:buFont typeface="Wingdings" panose="05000000000000000000" pitchFamily="2" charset="2"/>
              <a:buChar char="v"/>
            </a:pPr>
            <a:r>
              <a:rPr lang="en-US" b="1" i="1" dirty="0">
                <a:solidFill>
                  <a:srgbClr val="002060"/>
                </a:solidFill>
              </a:rPr>
              <a:t>Documents you need to obtain for our University</a:t>
            </a:r>
            <a:r>
              <a:rPr lang="sr-Latn-RS" b="1" i="1" dirty="0">
                <a:solidFill>
                  <a:srgbClr val="002060"/>
                </a:solidFill>
              </a:rPr>
              <a:t>. </a:t>
            </a:r>
            <a:br>
              <a:rPr lang="sr-Latn-RS" b="1" i="1" dirty="0">
                <a:solidFill>
                  <a:srgbClr val="002060"/>
                </a:solidFill>
              </a:rPr>
            </a:br>
            <a:endParaRPr lang="en-US" b="1" i="1" dirty="0">
              <a:solidFill>
                <a:srgbClr val="002060"/>
              </a:solidFill>
            </a:endParaRPr>
          </a:p>
          <a:p>
            <a:pPr marL="0" indent="0">
              <a:buNone/>
            </a:pPr>
            <a:r>
              <a:rPr lang="en-US" dirty="0">
                <a:solidFill>
                  <a:srgbClr val="002060"/>
                </a:solidFill>
              </a:rPr>
              <a:t>List of needed documents:</a:t>
            </a:r>
            <a:endParaRPr lang="en-US" b="1" dirty="0">
              <a:solidFill>
                <a:srgbClr val="002060"/>
              </a:solidFill>
            </a:endParaRPr>
          </a:p>
          <a:p>
            <a:pPr marL="0" indent="0">
              <a:buNone/>
            </a:pPr>
            <a:r>
              <a:rPr lang="en-US" b="1" i="1" dirty="0">
                <a:solidFill>
                  <a:srgbClr val="002060"/>
                </a:solidFill>
              </a:rPr>
              <a:t>	</a:t>
            </a:r>
            <a:r>
              <a:rPr lang="en-US" i="1" dirty="0">
                <a:solidFill>
                  <a:srgbClr val="002060"/>
                </a:solidFill>
                <a:effectLst>
                  <a:outerShdw blurRad="38100" dist="38100" dir="2700000" algn="tl">
                    <a:srgbClr val="000000">
                      <a:alpha val="43137"/>
                    </a:srgbClr>
                  </a:outerShdw>
                </a:effectLst>
              </a:rPr>
              <a:t>- Training form</a:t>
            </a:r>
            <a:r>
              <a:rPr lang="sr-Latn-RS" i="1" dirty="0">
                <a:solidFill>
                  <a:srgbClr val="002060"/>
                </a:solidFill>
                <a:effectLst>
                  <a:outerShdw blurRad="38100" dist="38100" dir="2700000" algn="tl">
                    <a:srgbClr val="000000">
                      <a:alpha val="43137"/>
                    </a:srgbClr>
                  </a:outerShdw>
                </a:effectLst>
              </a:rPr>
              <a:t>*</a:t>
            </a:r>
            <a:r>
              <a:rPr lang="en-US" i="1" dirty="0">
                <a:solidFill>
                  <a:srgbClr val="002060"/>
                </a:solidFill>
                <a:effectLst>
                  <a:outerShdw blurRad="38100" dist="38100" dir="2700000" algn="tl">
                    <a:srgbClr val="000000">
                      <a:alpha val="43137"/>
                    </a:srgbClr>
                  </a:outerShdw>
                </a:effectLst>
              </a:rPr>
              <a:t/>
            </a:r>
            <a:br>
              <a:rPr lang="en-US" i="1" dirty="0">
                <a:solidFill>
                  <a:srgbClr val="002060"/>
                </a:solidFill>
                <a:effectLst>
                  <a:outerShdw blurRad="38100" dist="38100" dir="2700000" algn="tl">
                    <a:srgbClr val="000000">
                      <a:alpha val="43137"/>
                    </a:srgbClr>
                  </a:outerShdw>
                </a:effectLst>
              </a:rPr>
            </a:br>
            <a:r>
              <a:rPr lang="en-US" i="1" dirty="0">
                <a:solidFill>
                  <a:srgbClr val="002060"/>
                </a:solidFill>
                <a:effectLst>
                  <a:outerShdw blurRad="38100" dist="38100" dir="2700000" algn="tl">
                    <a:srgbClr val="000000">
                      <a:alpha val="43137"/>
                    </a:srgbClr>
                  </a:outerShdw>
                </a:effectLst>
              </a:rPr>
              <a:t>	- Mobility form</a:t>
            </a:r>
            <a:r>
              <a:rPr lang="sr-Latn-RS" i="1" dirty="0">
                <a:solidFill>
                  <a:srgbClr val="002060"/>
                </a:solidFill>
                <a:effectLst>
                  <a:outerShdw blurRad="38100" dist="38100" dir="2700000" algn="tl">
                    <a:srgbClr val="000000">
                      <a:alpha val="43137"/>
                    </a:srgbClr>
                  </a:outerShdw>
                </a:effectLst>
              </a:rPr>
              <a:t>*</a:t>
            </a:r>
            <a:r>
              <a:rPr lang="en-US" i="1" dirty="0">
                <a:solidFill>
                  <a:srgbClr val="002060"/>
                </a:solidFill>
                <a:effectLst>
                  <a:outerShdw blurRad="38100" dist="38100" dir="2700000" algn="tl">
                    <a:srgbClr val="000000">
                      <a:alpha val="43137"/>
                    </a:srgbClr>
                  </a:outerShdw>
                </a:effectLst>
              </a:rPr>
              <a:t/>
            </a:r>
            <a:br>
              <a:rPr lang="en-US" i="1" dirty="0">
                <a:solidFill>
                  <a:srgbClr val="002060"/>
                </a:solidFill>
                <a:effectLst>
                  <a:outerShdw blurRad="38100" dist="38100" dir="2700000" algn="tl">
                    <a:srgbClr val="000000">
                      <a:alpha val="43137"/>
                    </a:srgbClr>
                  </a:outerShdw>
                </a:effectLst>
              </a:rPr>
            </a:br>
            <a:r>
              <a:rPr lang="en-US" i="1" dirty="0">
                <a:solidFill>
                  <a:srgbClr val="002060"/>
                </a:solidFill>
                <a:effectLst>
                  <a:outerShdw blurRad="38100" dist="38100" dir="2700000" algn="tl">
                    <a:srgbClr val="000000">
                      <a:alpha val="43137"/>
                    </a:srgbClr>
                  </a:outerShdw>
                </a:effectLst>
              </a:rPr>
              <a:t>	- Certificate that you are student or medical doctor</a:t>
            </a:r>
            <a:br>
              <a:rPr lang="en-US" i="1" dirty="0">
                <a:solidFill>
                  <a:srgbClr val="002060"/>
                </a:solidFill>
                <a:effectLst>
                  <a:outerShdw blurRad="38100" dist="38100" dir="2700000" algn="tl">
                    <a:srgbClr val="000000">
                      <a:alpha val="43137"/>
                    </a:srgbClr>
                  </a:outerShdw>
                </a:effectLst>
              </a:rPr>
            </a:br>
            <a:r>
              <a:rPr lang="en-US" i="1" dirty="0">
                <a:solidFill>
                  <a:srgbClr val="002060"/>
                </a:solidFill>
                <a:effectLst>
                  <a:outerShdw blurRad="38100" dist="38100" dir="2700000" algn="tl">
                    <a:srgbClr val="000000">
                      <a:alpha val="43137"/>
                    </a:srgbClr>
                  </a:outerShdw>
                </a:effectLst>
              </a:rPr>
              <a:t>	- Photo/Copy or scan of first pages of your passport</a:t>
            </a:r>
            <a:br>
              <a:rPr lang="en-US" i="1" dirty="0">
                <a:solidFill>
                  <a:srgbClr val="002060"/>
                </a:solidFill>
                <a:effectLst>
                  <a:outerShdw blurRad="38100" dist="38100" dir="2700000" algn="tl">
                    <a:srgbClr val="000000">
                      <a:alpha val="43137"/>
                    </a:srgbClr>
                  </a:outerShdw>
                </a:effectLst>
              </a:rPr>
            </a:br>
            <a:r>
              <a:rPr lang="en-US" i="1" dirty="0">
                <a:solidFill>
                  <a:srgbClr val="002060"/>
                </a:solidFill>
                <a:effectLst>
                  <a:outerShdw blurRad="38100" dist="38100" dir="2700000" algn="tl">
                    <a:srgbClr val="000000">
                      <a:alpha val="43137"/>
                    </a:srgbClr>
                  </a:outerShdw>
                </a:effectLst>
              </a:rPr>
              <a:t>       - Certificate of Covid -19 vaccination</a:t>
            </a:r>
            <a:endParaRPr lang="en-US" b="1" i="1" dirty="0">
              <a:solidFill>
                <a:srgbClr val="002060"/>
              </a:solidFill>
            </a:endParaRPr>
          </a:p>
          <a:p>
            <a:pPr marL="0" indent="0">
              <a:buNone/>
            </a:pPr>
            <a:r>
              <a:rPr lang="sr-Latn-RS" b="1" i="1" dirty="0">
                <a:solidFill>
                  <a:srgbClr val="002060"/>
                </a:solidFill>
              </a:rPr>
              <a:t>*</a:t>
            </a:r>
            <a:r>
              <a:rPr lang="en-US" b="1" i="1" dirty="0">
                <a:solidFill>
                  <a:srgbClr val="002060"/>
                </a:solidFill>
              </a:rPr>
              <a:t>We will provide you with forms and instructions</a:t>
            </a:r>
            <a:r>
              <a:rPr lang="sr-Latn-RS" b="1" i="1" dirty="0">
                <a:solidFill>
                  <a:srgbClr val="002060"/>
                </a:solidFill>
              </a:rPr>
              <a:t>.</a:t>
            </a:r>
            <a:r>
              <a:rPr lang="en-US" b="1" i="1" dirty="0">
                <a:solidFill>
                  <a:srgbClr val="002060"/>
                </a:solidFill>
              </a:rPr>
              <a:t> </a:t>
            </a:r>
          </a:p>
          <a:p>
            <a:pPr marL="0" indent="0">
              <a:buNone/>
            </a:pPr>
            <a:endParaRPr lang="en-US" b="1" i="1" dirty="0">
              <a:solidFill>
                <a:srgbClr val="002060"/>
              </a:solidFill>
            </a:endParaRP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626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997" y="2222286"/>
            <a:ext cx="7524003" cy="4159041"/>
          </a:xfrm>
        </p:spPr>
        <p:txBody>
          <a:bodyPr>
            <a:normAutofit lnSpcReduction="10000"/>
          </a:bodyPr>
          <a:lstStyle/>
          <a:p>
            <a:pPr marL="0" indent="0">
              <a:buNone/>
            </a:pPr>
            <a:r>
              <a:rPr lang="en-US" b="1" dirty="0">
                <a:solidFill>
                  <a:srgbClr val="002060"/>
                </a:solidFill>
              </a:rPr>
              <a:t>FOLLOWING STEPS II - ARRIVAL</a:t>
            </a:r>
          </a:p>
          <a:p>
            <a:pPr>
              <a:buNone/>
            </a:pPr>
            <a:endParaRPr lang="en-US" i="1" dirty="0">
              <a:solidFill>
                <a:srgbClr val="002060"/>
              </a:solidFill>
            </a:endParaRPr>
          </a:p>
          <a:p>
            <a:pPr>
              <a:buFont typeface="Wingdings" panose="05000000000000000000" pitchFamily="2" charset="2"/>
              <a:buChar char="v"/>
            </a:pPr>
            <a:r>
              <a:rPr lang="en-US" b="1" i="1" dirty="0">
                <a:solidFill>
                  <a:srgbClr val="002060"/>
                </a:solidFill>
              </a:rPr>
              <a:t>Arrival and departure information</a:t>
            </a:r>
            <a:r>
              <a:rPr lang="en-US" i="1" dirty="0">
                <a:solidFill>
                  <a:srgbClr val="002060"/>
                </a:solidFill>
              </a:rPr>
              <a:t>.</a:t>
            </a:r>
          </a:p>
          <a:p>
            <a:pPr marL="0" indent="0">
              <a:buNone/>
            </a:pPr>
            <a:endParaRPr lang="en-US" i="1" dirty="0">
              <a:solidFill>
                <a:srgbClr val="002060"/>
              </a:solidFill>
            </a:endParaRPr>
          </a:p>
          <a:p>
            <a:pPr marL="0" indent="0">
              <a:buNone/>
            </a:pPr>
            <a:r>
              <a:rPr lang="en-US" dirty="0">
                <a:solidFill>
                  <a:srgbClr val="002060"/>
                </a:solidFill>
              </a:rPr>
              <a:t>As soon as you organize your travel </a:t>
            </a:r>
            <a:r>
              <a:rPr lang="en-US" b="1" dirty="0">
                <a:solidFill>
                  <a:srgbClr val="002060"/>
                </a:solidFill>
                <a:effectLst>
                  <a:outerShdw blurRad="38100" dist="38100" dir="2700000" algn="tl">
                    <a:srgbClr val="000000">
                      <a:alpha val="43137"/>
                    </a:srgbClr>
                  </a:outerShdw>
                </a:effectLst>
              </a:rPr>
              <a:t>=&gt; inform us by e-mail about arrival and departure.</a:t>
            </a:r>
          </a:p>
          <a:p>
            <a:pPr marL="0" indent="0">
              <a:buNone/>
            </a:pPr>
            <a:endParaRPr lang="en-US" b="1" dirty="0">
              <a:solidFill>
                <a:srgbClr val="002060"/>
              </a:solidFill>
              <a:effectLst>
                <a:outerShdw blurRad="38100" dist="38100" dir="2700000" algn="tl">
                  <a:srgbClr val="000000">
                    <a:alpha val="43137"/>
                  </a:srgbClr>
                </a:outerShdw>
              </a:effectLst>
            </a:endParaRPr>
          </a:p>
          <a:p>
            <a:pPr marL="0" indent="0">
              <a:buNone/>
            </a:pPr>
            <a:r>
              <a:rPr lang="sr-Latn-RS" dirty="0">
                <a:solidFill>
                  <a:srgbClr val="002060"/>
                </a:solidFill>
              </a:rPr>
              <a:t>► </a:t>
            </a:r>
            <a:r>
              <a:rPr lang="en-US" dirty="0">
                <a:solidFill>
                  <a:srgbClr val="002060"/>
                </a:solidFill>
              </a:rPr>
              <a:t>During one week before arrival we will communicate with you directly and send details considering your arrival and accommodation in hostel/private apartment.</a:t>
            </a:r>
          </a:p>
          <a:p>
            <a:pPr marL="0" indent="0">
              <a:buNone/>
            </a:pPr>
            <a:endParaRPr lang="en-US" dirty="0">
              <a:solidFill>
                <a:srgbClr val="002060"/>
              </a:solidFill>
            </a:endParaRPr>
          </a:p>
          <a:p>
            <a:pPr marL="0" indent="0">
              <a:buNone/>
            </a:pPr>
            <a:r>
              <a:rPr lang="sr-Latn-RS" b="1" i="1" dirty="0">
                <a:solidFill>
                  <a:srgbClr val="002060"/>
                </a:solidFill>
              </a:rPr>
              <a:t>~ </a:t>
            </a:r>
            <a:r>
              <a:rPr lang="en-US" b="1" i="1" dirty="0">
                <a:solidFill>
                  <a:srgbClr val="002060"/>
                </a:solidFill>
              </a:rPr>
              <a:t>Our team will provide needed support from the day of arrival </a:t>
            </a:r>
            <a:r>
              <a:rPr lang="sr-Latn-RS" b="1" i="1" dirty="0">
                <a:solidFill>
                  <a:srgbClr val="002060"/>
                </a:solidFill>
              </a:rPr>
              <a:t>~</a:t>
            </a:r>
            <a:r>
              <a:rPr lang="en-US" b="1" i="1" dirty="0">
                <a:solidFill>
                  <a:srgbClr val="002060"/>
                </a:solidFill>
              </a:rPr>
              <a:t> </a:t>
            </a:r>
          </a:p>
        </p:txBody>
      </p:sp>
      <p:pic>
        <p:nvPicPr>
          <p:cNvPr id="4" name="Picture 4" descr="SrMSA_logo-NOVI LOGO BEZ POZADINE"/>
          <p:cNvPicPr>
            <a:picLocks noChangeAspect="1" noChangeArrowheads="1"/>
          </p:cNvPicPr>
          <p:nvPr/>
        </p:nvPicPr>
        <p:blipFill>
          <a:blip r:embed="rId2" cstate="print"/>
          <a:srcRect/>
          <a:stretch>
            <a:fillRect/>
          </a:stretch>
        </p:blipFill>
        <p:spPr bwMode="auto">
          <a:xfrm>
            <a:off x="467544" y="0"/>
            <a:ext cx="2529108" cy="1556792"/>
          </a:xfrm>
          <a:prstGeom prst="rect">
            <a:avLst/>
          </a:prstGeom>
          <a:noFill/>
        </p:spPr>
      </p:pic>
      <p:sp>
        <p:nvSpPr>
          <p:cNvPr id="5" name="TextBox 4"/>
          <p:cNvSpPr txBox="1"/>
          <p:nvPr/>
        </p:nvSpPr>
        <p:spPr>
          <a:xfrm>
            <a:off x="467544" y="1363063"/>
            <a:ext cx="7992888"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SERBIAN MEDICAL STUDENTS’ ASSOCIATION</a:t>
            </a:r>
            <a:endParaRPr lang="sr-Latn-C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0998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1264</TotalTime>
  <Words>1966</Words>
  <Application>Microsoft Office PowerPoint</Application>
  <PresentationFormat>Экран (4:3)</PresentationFormat>
  <Paragraphs>262</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Century Gothic</vt:lpstr>
      <vt:lpstr>Trebuchet MS</vt:lpstr>
      <vt:lpstr>Wingdings</vt:lpstr>
      <vt:lpstr>Wingdings 2</vt:lpstr>
      <vt:lpstr>Quotable</vt:lpstr>
      <vt:lpstr>MEDICAL STUDENTS’ EXCHANGE PROGRAM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STUDENTS’ EXCHANGE</dc:title>
  <dc:creator>SrMSA</dc:creator>
  <cp:keywords>SrMSA;HCCM;Medical students' exchange program 2016;Belgrade;Serbia;young doctors;professional practice</cp:keywords>
  <cp:lastModifiedBy>Оксана</cp:lastModifiedBy>
  <cp:revision>105</cp:revision>
  <dcterms:created xsi:type="dcterms:W3CDTF">2016-03-03T11:26:25Z</dcterms:created>
  <dcterms:modified xsi:type="dcterms:W3CDTF">2022-09-02T09:22:37Z</dcterms:modified>
</cp:coreProperties>
</file>