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87" r:id="rId2"/>
    <p:sldId id="279" r:id="rId3"/>
    <p:sldId id="270" r:id="rId4"/>
    <p:sldId id="271" r:id="rId5"/>
    <p:sldId id="277" r:id="rId6"/>
    <p:sldId id="272" r:id="rId7"/>
    <p:sldId id="276" r:id="rId8"/>
    <p:sldId id="275" r:id="rId9"/>
    <p:sldId id="288" r:id="rId10"/>
    <p:sldId id="289"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94660"/>
  </p:normalViewPr>
  <p:slideViewPr>
    <p:cSldViewPr snapToGrid="0">
      <p:cViewPr varScale="1">
        <p:scale>
          <a:sx n="59" d="100"/>
          <a:sy n="59" d="100"/>
        </p:scale>
        <p:origin x="144" y="1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EBD81-4070-486B-AB9E-C55E1E9E7419}" type="datetimeFigureOut">
              <a:rPr lang="ru-RU" smtClean="0"/>
              <a:t>27.11.2023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A2CDF-8E5D-44E2-9A04-9E58905F3926}" type="slidenum">
              <a:rPr lang="ru-RU" smtClean="0"/>
              <a:t>‹#›</a:t>
            </a:fld>
            <a:endParaRPr lang="ru-RU"/>
          </a:p>
        </p:txBody>
      </p:sp>
    </p:spTree>
    <p:extLst>
      <p:ext uri="{BB962C8B-B14F-4D97-AF65-F5344CB8AC3E}">
        <p14:creationId xmlns:p14="http://schemas.microsoft.com/office/powerpoint/2010/main" val="212663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FE95AFA-EB12-44AE-B7C5-9159FA6DA3F5}"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357625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260443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1507474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96282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2055415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DFE95AFA-EB12-44AE-B7C5-9159FA6DA3F5}" type="datetimeFigureOut">
              <a:rPr lang="ru-RU" smtClean="0"/>
              <a:t>27.11.2023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935072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DFE95AFA-EB12-44AE-B7C5-9159FA6DA3F5}" type="datetimeFigureOut">
              <a:rPr lang="ru-RU" smtClean="0"/>
              <a:t>27.11.2023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424085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E95AFA-EB12-44AE-B7C5-9159FA6DA3F5}"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3527140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E95AFA-EB12-44AE-B7C5-9159FA6DA3F5}"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39269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E95AFA-EB12-44AE-B7C5-9159FA6DA3F5}"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344310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E95AFA-EB12-44AE-B7C5-9159FA6DA3F5}"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128462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13579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FE95AFA-EB12-44AE-B7C5-9159FA6DA3F5}" type="datetimeFigureOut">
              <a:rPr lang="ru-RU" smtClean="0"/>
              <a:t>27.11.2023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217778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FE95AFA-EB12-44AE-B7C5-9159FA6DA3F5}" type="datetimeFigureOut">
              <a:rPr lang="ru-RU" smtClean="0"/>
              <a:t>27.11.2023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225143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95AFA-EB12-44AE-B7C5-9159FA6DA3F5}" type="datetimeFigureOut">
              <a:rPr lang="ru-RU" smtClean="0"/>
              <a:t>27.11.2023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170074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1718127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E95AFA-EB12-44AE-B7C5-9159FA6DA3F5}"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77CD17-CCC3-440A-92B4-B9747E1AE221}" type="slidenum">
              <a:rPr lang="ru-RU" smtClean="0"/>
              <a:t>‹#›</a:t>
            </a:fld>
            <a:endParaRPr lang="ru-RU"/>
          </a:p>
        </p:txBody>
      </p:sp>
    </p:spTree>
    <p:extLst>
      <p:ext uri="{BB962C8B-B14F-4D97-AF65-F5344CB8AC3E}">
        <p14:creationId xmlns:p14="http://schemas.microsoft.com/office/powerpoint/2010/main" val="58690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E95AFA-EB12-44AE-B7C5-9159FA6DA3F5}" type="datetimeFigureOut">
              <a:rPr lang="ru-RU" smtClean="0"/>
              <a:t>27.11.2023</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277CD17-CCC3-440A-92B4-B9747E1AE221}" type="slidenum">
              <a:rPr lang="ru-RU" smtClean="0"/>
              <a:t>‹#›</a:t>
            </a:fld>
            <a:endParaRPr lang="ru-RU"/>
          </a:p>
        </p:txBody>
      </p:sp>
    </p:spTree>
    <p:extLst>
      <p:ext uri="{BB962C8B-B14F-4D97-AF65-F5344CB8AC3E}">
        <p14:creationId xmlns:p14="http://schemas.microsoft.com/office/powerpoint/2010/main" val="307815632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5516" flipH="1">
            <a:off x="-1570204" y="2554472"/>
            <a:ext cx="5980838" cy="7651675"/>
          </a:xfrm>
          <a:prstGeom prst="rect">
            <a:avLst/>
          </a:prstGeom>
        </p:spPr>
      </p:pic>
      <p:sp>
        <p:nvSpPr>
          <p:cNvPr id="2" name="Заголовок 1"/>
          <p:cNvSpPr>
            <a:spLocks noGrp="1"/>
          </p:cNvSpPr>
          <p:nvPr>
            <p:ph type="ctrTitle"/>
          </p:nvPr>
        </p:nvSpPr>
        <p:spPr>
          <a:xfrm>
            <a:off x="633046" y="1101325"/>
            <a:ext cx="11245361" cy="3409129"/>
          </a:xfrm>
        </p:spPr>
        <p:txBody>
          <a:bodyPr>
            <a:normAutofit/>
          </a:bodyPr>
          <a:lstStyle/>
          <a:p>
            <a:r>
              <a:rPr lang="en-US" dirty="0">
                <a:ln w="0"/>
                <a:solidFill>
                  <a:schemeClr val="tx1"/>
                </a:solidFill>
                <a:effectLst>
                  <a:outerShdw blurRad="38100" dist="19050" dir="2700000" algn="tl" rotWithShape="0">
                    <a:schemeClr val="dk1">
                      <a:alpha val="40000"/>
                    </a:schemeClr>
                  </a:outerShdw>
                </a:effectLst>
              </a:rPr>
              <a:t>Options for internships or practical training at the bases of medical organizations in other countries</a:t>
            </a:r>
            <a:endParaRPr lang="ru-RU"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68706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9606" y="570622"/>
            <a:ext cx="10353762" cy="970450"/>
          </a:xfrm>
        </p:spPr>
        <p:txBody>
          <a:bodyPr>
            <a:normAutofit fontScale="90000"/>
          </a:bodyPr>
          <a:lstStyle/>
          <a:p>
            <a:r>
              <a:rPr lang="en-US" dirty="0">
                <a:ln w="0"/>
                <a:solidFill>
                  <a:schemeClr val="tx1"/>
                </a:solidFill>
                <a:effectLst>
                  <a:outerShdw blurRad="38100" dist="19050" dir="2700000" algn="tl" rotWithShape="0">
                    <a:schemeClr val="dk1">
                      <a:alpha val="40000"/>
                    </a:schemeClr>
                  </a:outerShdw>
                </a:effectLst>
              </a:rPr>
              <a:t>Internship at the Belarusian State Medical University in 2024</a:t>
            </a:r>
            <a:endParaRPr lang="ru-RU" dirty="0">
              <a:ln w="0"/>
              <a:solidFill>
                <a:schemeClr val="tx1"/>
              </a:solidFill>
              <a:effectLst>
                <a:outerShdw blurRad="38100" dist="19050" dir="2700000" algn="tl" rotWithShape="0">
                  <a:schemeClr val="dk1">
                    <a:alpha val="40000"/>
                  </a:schemeClr>
                </a:outerShdw>
              </a:effectLst>
            </a:endParaRPr>
          </a:p>
        </p:txBody>
      </p:sp>
      <p:sp>
        <p:nvSpPr>
          <p:cNvPr id="3" name="Объект 2"/>
          <p:cNvSpPr>
            <a:spLocks noGrp="1"/>
          </p:cNvSpPr>
          <p:nvPr>
            <p:ph idx="1"/>
          </p:nvPr>
        </p:nvSpPr>
        <p:spPr>
          <a:xfrm>
            <a:off x="1380565" y="2373923"/>
            <a:ext cx="5055403" cy="2916116"/>
          </a:xfrm>
        </p:spPr>
        <p:txBody>
          <a:bodyPr/>
          <a:lstStyle/>
          <a:p>
            <a:r>
              <a:rPr lang="en-US" dirty="0">
                <a:ln w="0"/>
                <a:solidFill>
                  <a:schemeClr val="tx1"/>
                </a:solidFill>
                <a:effectLst>
                  <a:outerShdw blurRad="38100" dist="19050" dir="2700000" algn="tl" rotWithShape="0">
                    <a:schemeClr val="dk1">
                      <a:alpha val="40000"/>
                    </a:schemeClr>
                  </a:outerShdw>
                </a:effectLst>
              </a:rPr>
              <a:t>For students </a:t>
            </a:r>
            <a:r>
              <a:rPr lang="en-US" dirty="0" smtClean="0">
                <a:ln w="0"/>
                <a:solidFill>
                  <a:schemeClr val="tx1"/>
                </a:solidFill>
                <a:effectLst>
                  <a:outerShdw blurRad="38100" dist="19050" dir="2700000" algn="tl" rotWithShape="0">
                    <a:schemeClr val="dk1">
                      <a:alpha val="40000"/>
                    </a:schemeClr>
                  </a:outerShdw>
                </a:effectLst>
              </a:rPr>
              <a:t>of</a:t>
            </a:r>
            <a:r>
              <a:rPr lang="en-US" dirty="0" smtClean="0">
                <a:ln w="0"/>
                <a:effectLst>
                  <a:outerShdw blurRad="38100" dist="19050" dir="2700000" algn="tl" rotWithShape="0">
                    <a:schemeClr val="dk1">
                      <a:alpha val="40000"/>
                    </a:schemeClr>
                  </a:outerShdw>
                </a:effectLst>
              </a:rPr>
              <a:t> </a:t>
            </a:r>
            <a:r>
              <a:rPr lang="en-US" dirty="0">
                <a:ln w="0"/>
                <a:effectLst>
                  <a:outerShdw blurRad="38100" dist="19050" dir="2700000" algn="tl" rotWithShape="0">
                    <a:schemeClr val="dk1">
                      <a:alpha val="40000"/>
                    </a:schemeClr>
                  </a:outerShdw>
                </a:effectLst>
              </a:rPr>
              <a:t>the Faculty of General Medicine </a:t>
            </a:r>
            <a:r>
              <a:rPr lang="en-US" dirty="0" smtClean="0">
                <a:ln w="0"/>
                <a:solidFill>
                  <a:schemeClr val="tx1"/>
                </a:solidFill>
                <a:effectLst>
                  <a:outerShdw blurRad="38100" dist="19050" dir="2700000" algn="tl" rotWithShape="0">
                    <a:schemeClr val="dk1">
                      <a:alpha val="40000"/>
                    </a:schemeClr>
                  </a:outerShdw>
                </a:effectLst>
              </a:rPr>
              <a:t>and </a:t>
            </a:r>
            <a:r>
              <a:rPr lang="en-US" dirty="0">
                <a:ln w="0"/>
                <a:solidFill>
                  <a:schemeClr val="tx1"/>
                </a:solidFill>
                <a:effectLst>
                  <a:outerShdw blurRad="38100" dist="19050" dir="2700000" algn="tl" rotWithShape="0">
                    <a:schemeClr val="dk1">
                      <a:alpha val="40000"/>
                    </a:schemeClr>
                  </a:outerShdw>
                </a:effectLst>
              </a:rPr>
              <a:t>Pediatric Faculty</a:t>
            </a:r>
            <a:endParaRPr lang="ru-RU" dirty="0"/>
          </a:p>
          <a:p>
            <a:endParaRPr lang="ru-RU" dirty="0" smtClean="0"/>
          </a:p>
          <a:p>
            <a:endParaRPr lang="ru-RU" dirty="0"/>
          </a:p>
        </p:txBody>
      </p:sp>
      <p:pic>
        <p:nvPicPr>
          <p:cNvPr id="4" name="Рисунок 3"/>
          <p:cNvPicPr>
            <a:picLocks noChangeAspect="1"/>
          </p:cNvPicPr>
          <p:nvPr/>
        </p:nvPicPr>
        <p:blipFill>
          <a:blip r:embed="rId2"/>
          <a:stretch>
            <a:fillRect/>
          </a:stretch>
        </p:blipFill>
        <p:spPr>
          <a:xfrm>
            <a:off x="6514000" y="2242808"/>
            <a:ext cx="4753557" cy="317032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4451" y="0"/>
            <a:ext cx="3980451" cy="8519381"/>
          </a:xfrm>
          <a:prstGeom prst="rect">
            <a:avLst/>
          </a:prstGeom>
        </p:spPr>
      </p:pic>
    </p:spTree>
    <p:extLst>
      <p:ext uri="{BB962C8B-B14F-4D97-AF65-F5344CB8AC3E}">
        <p14:creationId xmlns:p14="http://schemas.microsoft.com/office/powerpoint/2010/main" val="3811638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592" y="-1049801"/>
            <a:ext cx="5020408" cy="9192539"/>
          </a:xfrm>
          <a:prstGeom prst="rect">
            <a:avLst/>
          </a:prstGeom>
        </p:spPr>
      </p:pic>
      <p:sp>
        <p:nvSpPr>
          <p:cNvPr id="2" name="Заголовок 1"/>
          <p:cNvSpPr>
            <a:spLocks noGrp="1"/>
          </p:cNvSpPr>
          <p:nvPr>
            <p:ph type="ctrTitle"/>
          </p:nvPr>
        </p:nvSpPr>
        <p:spPr>
          <a:xfrm>
            <a:off x="262863" y="2632067"/>
            <a:ext cx="10300467" cy="1828801"/>
          </a:xfrm>
        </p:spPr>
        <p:txBody>
          <a:bodyPr>
            <a:normAutofit fontScale="90000"/>
          </a:bodyPr>
          <a:lstStyle/>
          <a:p>
            <a:r>
              <a:rPr lang="en-US" dirty="0">
                <a:ln w="0"/>
                <a:solidFill>
                  <a:schemeClr val="tx1"/>
                </a:solidFill>
                <a:effectLst>
                  <a:outerShdw blurRad="38100" dist="19050" dir="2700000" algn="tl" rotWithShape="0">
                    <a:schemeClr val="dk1">
                      <a:alpha val="40000"/>
                    </a:schemeClr>
                  </a:outerShdw>
                </a:effectLst>
              </a:rPr>
              <a:t>Internships in China (Datong)</a:t>
            </a:r>
            <a:br>
              <a:rPr lang="en-US" dirty="0">
                <a:ln w="0"/>
                <a:solidFill>
                  <a:schemeClr val="tx1"/>
                </a:solidFill>
                <a:effectLst>
                  <a:outerShdw blurRad="38100" dist="19050" dir="2700000" algn="tl" rotWithShape="0">
                    <a:schemeClr val="dk1">
                      <a:alpha val="40000"/>
                    </a:schemeClr>
                  </a:outerShdw>
                </a:effectLst>
              </a:rPr>
            </a:br>
            <a:r>
              <a:rPr lang="en-US" dirty="0">
                <a:ln w="0"/>
                <a:solidFill>
                  <a:schemeClr val="tx1"/>
                </a:solidFill>
                <a:effectLst>
                  <a:outerShdw blurRad="38100" dist="19050" dir="2700000" algn="tl" rotWithShape="0">
                    <a:schemeClr val="dk1">
                      <a:alpha val="40000"/>
                    </a:schemeClr>
                  </a:outerShdw>
                </a:effectLst>
              </a:rPr>
              <a:t>Sendai Group of Datong Hospitals China</a:t>
            </a:r>
            <a:r>
              <a:rPr lang="ru-RU" dirty="0"/>
              <a:t/>
            </a:r>
            <a:br>
              <a:rPr lang="ru-RU" dirty="0"/>
            </a:br>
            <a:endParaRPr lang="ru-RU" dirty="0"/>
          </a:p>
        </p:txBody>
      </p:sp>
      <p:sp>
        <p:nvSpPr>
          <p:cNvPr id="3" name="Подзаголовок 2"/>
          <p:cNvSpPr>
            <a:spLocks noGrp="1"/>
          </p:cNvSpPr>
          <p:nvPr>
            <p:ph type="subTitle" idx="1"/>
          </p:nvPr>
        </p:nvSpPr>
        <p:spPr>
          <a:xfrm>
            <a:off x="262863" y="3651093"/>
            <a:ext cx="9440034" cy="1049867"/>
          </a:xfrm>
        </p:spPr>
        <p:txBody>
          <a:bodyPr>
            <a:normAutofit/>
          </a:bodyPr>
          <a:lstStyle/>
          <a:p>
            <a:r>
              <a:rPr lang="en-US" sz="2800" dirty="0">
                <a:ln w="0"/>
                <a:effectLst>
                  <a:outerShdw blurRad="38100" dist="19050" dir="2700000" algn="tl" rotWithShape="0">
                    <a:schemeClr val="dk1">
                      <a:alpha val="40000"/>
                    </a:schemeClr>
                  </a:outerShdw>
                </a:effectLst>
              </a:rPr>
              <a:t>For students of the Faculty of </a:t>
            </a:r>
            <a:r>
              <a:rPr lang="en-US" sz="2800" dirty="0" smtClean="0">
                <a:ln w="0"/>
                <a:effectLst>
                  <a:outerShdw blurRad="38100" dist="19050" dir="2700000" algn="tl" rotWithShape="0">
                    <a:schemeClr val="dk1">
                      <a:alpha val="40000"/>
                    </a:schemeClr>
                  </a:outerShdw>
                </a:effectLst>
              </a:rPr>
              <a:t>General Medicine </a:t>
            </a:r>
            <a:r>
              <a:rPr lang="en-US" sz="2800" dirty="0">
                <a:ln w="0"/>
                <a:effectLst>
                  <a:outerShdw blurRad="38100" dist="19050" dir="2700000" algn="tl" rotWithShape="0">
                    <a:schemeClr val="dk1">
                      <a:alpha val="40000"/>
                    </a:schemeClr>
                  </a:outerShdw>
                </a:effectLst>
              </a:rPr>
              <a:t>and dentists</a:t>
            </a:r>
            <a:endParaRPr lang="ru-RU" sz="2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48602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
            </a:r>
            <a:br>
              <a:rPr lang="ru-RU" dirty="0"/>
            </a:br>
            <a:endParaRPr lang="ru-RU" dirty="0"/>
          </a:p>
        </p:txBody>
      </p:sp>
      <p:sp>
        <p:nvSpPr>
          <p:cNvPr id="5" name="Объект 4"/>
          <p:cNvSpPr>
            <a:spLocks noGrp="1"/>
          </p:cNvSpPr>
          <p:nvPr>
            <p:ph idx="1"/>
          </p:nvPr>
        </p:nvSpPr>
        <p:spPr>
          <a:xfrm>
            <a:off x="6385728" y="1364246"/>
            <a:ext cx="5437414" cy="4145835"/>
          </a:xfrm>
        </p:spPr>
        <p:txBody>
          <a:bodyPr>
            <a:normAutofit/>
          </a:bodyPr>
          <a:lstStyle/>
          <a:p>
            <a:r>
              <a:rPr lang="en-US" sz="2400" dirty="0">
                <a:ln w="0"/>
                <a:solidFill>
                  <a:schemeClr val="tx1"/>
                </a:solidFill>
                <a:effectLst>
                  <a:outerShdw blurRad="38100" dist="19050" dir="2700000" algn="tl" rotWithShape="0">
                    <a:schemeClr val="dk1">
                      <a:alpha val="40000"/>
                    </a:schemeClr>
                  </a:outerShdw>
                </a:effectLst>
              </a:rPr>
              <a:t>Datong is a city in the central part of China, in Shaanxi Province, on the loess plateau (height 1090 m) at the outpost of the Great Wall of China, separating Inner China from Inner Mongolia. The population is 3.1 million people. Datong is located about 350 kilometers from Beijing and the capital can be reached by train or plane.</a:t>
            </a:r>
            <a:endParaRPr lang="ru-RU" sz="2400" dirty="0">
              <a:ln w="0"/>
              <a:solidFill>
                <a:schemeClr val="tx1"/>
              </a:solidFill>
              <a:effectLst>
                <a:outerShdw blurRad="38100" dist="19050" dir="2700000" algn="tl" rotWithShape="0">
                  <a:schemeClr val="dk1">
                    <a:alpha val="40000"/>
                  </a:schemeClr>
                </a:outerShdw>
              </a:effectLst>
            </a:endParaRPr>
          </a:p>
        </p:txBody>
      </p:sp>
      <p:pic>
        <p:nvPicPr>
          <p:cNvPr id="6" name="Рисунок 5"/>
          <p:cNvPicPr>
            <a:picLocks noChangeAspect="1"/>
          </p:cNvPicPr>
          <p:nvPr/>
        </p:nvPicPr>
        <p:blipFill>
          <a:blip r:embed="rId2"/>
          <a:stretch>
            <a:fillRect/>
          </a:stretch>
        </p:blipFill>
        <p:spPr>
          <a:xfrm>
            <a:off x="604872" y="767443"/>
            <a:ext cx="5225271" cy="5339443"/>
          </a:xfrm>
          <a:prstGeom prst="rect">
            <a:avLst/>
          </a:prstGeom>
        </p:spPr>
      </p:pic>
    </p:spTree>
    <p:extLst>
      <p:ext uri="{BB962C8B-B14F-4D97-AF65-F5344CB8AC3E}">
        <p14:creationId xmlns:p14="http://schemas.microsoft.com/office/powerpoint/2010/main" val="2650962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09220" y="0"/>
            <a:ext cx="10353762" cy="970450"/>
          </a:xfrm>
        </p:spPr>
        <p:txBody>
          <a:bodyPr/>
          <a:lstStyle/>
          <a:p>
            <a:r>
              <a:rPr lang="en-US" dirty="0">
                <a:ln w="0"/>
                <a:solidFill>
                  <a:schemeClr val="tx1"/>
                </a:solidFill>
                <a:effectLst>
                  <a:outerShdw blurRad="38100" dist="19050" dir="2700000" algn="tl" rotWithShape="0">
                    <a:schemeClr val="dk1">
                      <a:alpha val="40000"/>
                    </a:schemeClr>
                  </a:outerShdw>
                </a:effectLst>
              </a:rPr>
              <a:t>Internships for doctors in Datong</a:t>
            </a:r>
            <a:endParaRPr lang="ru-RU" dirty="0">
              <a:ln w="0"/>
              <a:solidFill>
                <a:schemeClr val="tx1"/>
              </a:solidFill>
              <a:effectLst>
                <a:outerShdw blurRad="38100" dist="19050" dir="2700000" algn="tl" rotWithShape="0">
                  <a:schemeClr val="dk1">
                    <a:alpha val="40000"/>
                  </a:schemeClr>
                </a:outerShdw>
              </a:effectLst>
            </a:endParaRPr>
          </a:p>
        </p:txBody>
      </p:sp>
      <p:sp>
        <p:nvSpPr>
          <p:cNvPr id="3" name="Объект 2"/>
          <p:cNvSpPr>
            <a:spLocks noGrp="1"/>
          </p:cNvSpPr>
          <p:nvPr>
            <p:ph idx="1"/>
          </p:nvPr>
        </p:nvSpPr>
        <p:spPr>
          <a:xfrm>
            <a:off x="5115628" y="2202232"/>
            <a:ext cx="7290706" cy="3153317"/>
          </a:xfrm>
        </p:spPr>
        <p:txBody>
          <a:bodyPr>
            <a:normAutofit/>
          </a:bodyPr>
          <a:lstStyle/>
          <a:p>
            <a:r>
              <a:rPr lang="en-US" sz="4200" dirty="0">
                <a:ln w="0"/>
                <a:solidFill>
                  <a:schemeClr val="tx1"/>
                </a:solidFill>
                <a:effectLst>
                  <a:outerShdw blurRad="38100" dist="19050" dir="2700000" algn="tl" rotWithShape="0">
                    <a:schemeClr val="dk1">
                      <a:alpha val="40000"/>
                    </a:schemeClr>
                  </a:outerShdw>
                </a:effectLst>
              </a:rPr>
              <a:t>Internships in both traditional medicine and traditional Chinese medicine are available in Datong City.</a:t>
            </a:r>
            <a:endParaRPr lang="ru-RU"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4" y="-403412"/>
            <a:ext cx="4209945" cy="6858000"/>
          </a:xfrm>
          <a:prstGeom prst="rect">
            <a:avLst/>
          </a:prstGeom>
        </p:spPr>
      </p:pic>
    </p:spTree>
    <p:extLst>
      <p:ext uri="{BB962C8B-B14F-4D97-AF65-F5344CB8AC3E}">
        <p14:creationId xmlns:p14="http://schemas.microsoft.com/office/powerpoint/2010/main" val="511059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8600" y="578225"/>
            <a:ext cx="5849471" cy="5916704"/>
          </a:xfrm>
        </p:spPr>
        <p:txBody>
          <a:bodyPr>
            <a:normAutofit/>
          </a:bodyPr>
          <a:lstStyle/>
          <a:p>
            <a:r>
              <a:rPr lang="en-US" dirty="0">
                <a:ln w="0"/>
                <a:solidFill>
                  <a:schemeClr val="tx1"/>
                </a:solidFill>
                <a:effectLst>
                  <a:outerShdw blurRad="38100" dist="19050" dir="2700000" algn="tl" rotWithShape="0">
                    <a:schemeClr val="dk1">
                      <a:alpha val="40000"/>
                    </a:schemeClr>
                  </a:outerShdw>
                </a:effectLst>
              </a:rPr>
              <a:t>Founded in 2005, Datong </a:t>
            </a:r>
            <a:r>
              <a:rPr lang="en-US" dirty="0" err="1">
                <a:ln w="0"/>
                <a:solidFill>
                  <a:schemeClr val="tx1"/>
                </a:solidFill>
                <a:effectLst>
                  <a:outerShdw blurRad="38100" dist="19050" dir="2700000" algn="tl" rotWithShape="0">
                    <a:schemeClr val="dk1">
                      <a:alpha val="40000"/>
                    </a:schemeClr>
                  </a:outerShdw>
                </a:effectLst>
              </a:rPr>
              <a:t>Xiandai</a:t>
            </a:r>
            <a:r>
              <a:rPr lang="en-US" dirty="0">
                <a:ln w="0"/>
                <a:solidFill>
                  <a:schemeClr val="tx1"/>
                </a:solidFill>
                <a:effectLst>
                  <a:outerShdw blurRad="38100" dist="19050" dir="2700000" algn="tl" rotWithShape="0">
                    <a:schemeClr val="dk1">
                      <a:alpha val="40000"/>
                    </a:schemeClr>
                  </a:outerShdw>
                </a:effectLst>
              </a:rPr>
              <a:t> Hospital Management Co., Ltd. is headed by Datong </a:t>
            </a:r>
            <a:r>
              <a:rPr lang="en-US" dirty="0" err="1">
                <a:ln w="0"/>
                <a:solidFill>
                  <a:schemeClr val="tx1"/>
                </a:solidFill>
                <a:effectLst>
                  <a:outerShdw blurRad="38100" dist="19050" dir="2700000" algn="tl" rotWithShape="0">
                    <a:schemeClr val="dk1">
                      <a:alpha val="40000"/>
                    </a:schemeClr>
                  </a:outerShdw>
                </a:effectLst>
              </a:rPr>
              <a:t>Ruici</a:t>
            </a:r>
            <a:r>
              <a:rPr lang="en-US" dirty="0">
                <a:ln w="0"/>
                <a:solidFill>
                  <a:schemeClr val="tx1"/>
                </a:solidFill>
                <a:effectLst>
                  <a:outerShdw blurRad="38100" dist="19050" dir="2700000" algn="tl" rotWithShape="0">
                    <a:schemeClr val="dk1">
                      <a:alpha val="40000"/>
                    </a:schemeClr>
                  </a:outerShdw>
                </a:effectLst>
              </a:rPr>
              <a:t> Health Management Co., Ltd. and Datong </a:t>
            </a:r>
            <a:r>
              <a:rPr lang="en-US" dirty="0" err="1">
                <a:ln w="0"/>
                <a:solidFill>
                  <a:schemeClr val="tx1"/>
                </a:solidFill>
                <a:effectLst>
                  <a:outerShdw blurRad="38100" dist="19050" dir="2700000" algn="tl" rotWithShape="0">
                    <a:schemeClr val="dk1">
                      <a:alpha val="40000"/>
                    </a:schemeClr>
                  </a:outerShdw>
                </a:effectLst>
              </a:rPr>
              <a:t>Xiandai</a:t>
            </a:r>
            <a:r>
              <a:rPr lang="en-US" dirty="0">
                <a:ln w="0"/>
                <a:solidFill>
                  <a:schemeClr val="tx1"/>
                </a:solidFill>
                <a:effectLst>
                  <a:outerShdw blurRad="38100" dist="19050" dir="2700000" algn="tl" rotWithShape="0">
                    <a:schemeClr val="dk1">
                      <a:alpha val="40000"/>
                    </a:schemeClr>
                  </a:outerShdw>
                </a:effectLst>
              </a:rPr>
              <a:t> Hospital Management Co., Ltd. which includes 7 hospitals: Datong </a:t>
            </a:r>
            <a:r>
              <a:rPr lang="en-US" dirty="0" err="1">
                <a:ln w="0"/>
                <a:solidFill>
                  <a:schemeClr val="tx1"/>
                </a:solidFill>
                <a:effectLst>
                  <a:outerShdw blurRad="38100" dist="19050" dir="2700000" algn="tl" rotWithShape="0">
                    <a:schemeClr val="dk1">
                      <a:alpha val="40000"/>
                    </a:schemeClr>
                  </a:outerShdw>
                </a:effectLst>
              </a:rPr>
              <a:t>Xiandai</a:t>
            </a:r>
            <a:r>
              <a:rPr lang="en-US" dirty="0">
                <a:ln w="0"/>
                <a:solidFill>
                  <a:schemeClr val="tx1"/>
                </a:solidFill>
                <a:effectLst>
                  <a:outerShdw blurRad="38100" dist="19050" dir="2700000" algn="tl" rotWithShape="0">
                    <a:schemeClr val="dk1">
                      <a:alpha val="40000"/>
                    </a:schemeClr>
                  </a:outerShdw>
                </a:effectLst>
              </a:rPr>
              <a:t> Hospital, </a:t>
            </a:r>
            <a:r>
              <a:rPr lang="en-US" dirty="0" err="1">
                <a:ln w="0"/>
                <a:solidFill>
                  <a:schemeClr val="tx1"/>
                </a:solidFill>
                <a:effectLst>
                  <a:outerShdw blurRad="38100" dist="19050" dir="2700000" algn="tl" rotWithShape="0">
                    <a:schemeClr val="dk1">
                      <a:alpha val="40000"/>
                    </a:schemeClr>
                  </a:outerShdw>
                </a:effectLst>
              </a:rPr>
              <a:t>Shuozhou</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Xiandai</a:t>
            </a:r>
            <a:r>
              <a:rPr lang="en-US" dirty="0">
                <a:ln w="0"/>
                <a:solidFill>
                  <a:schemeClr val="tx1"/>
                </a:solidFill>
                <a:effectLst>
                  <a:outerShdw blurRad="38100" dist="19050" dir="2700000" algn="tl" rotWithShape="0">
                    <a:schemeClr val="dk1">
                      <a:alpha val="40000"/>
                    </a:schemeClr>
                  </a:outerShdw>
                </a:effectLst>
              </a:rPr>
              <a:t> Hospital, </a:t>
            </a:r>
            <a:r>
              <a:rPr lang="en-US" dirty="0" err="1">
                <a:ln w="0"/>
                <a:solidFill>
                  <a:schemeClr val="tx1"/>
                </a:solidFill>
                <a:effectLst>
                  <a:outerShdw blurRad="38100" dist="19050" dir="2700000" algn="tl" rotWithShape="0">
                    <a:schemeClr val="dk1">
                      <a:alpha val="40000"/>
                    </a:schemeClr>
                  </a:outerShdw>
                </a:effectLst>
              </a:rPr>
              <a:t>Xinzhou</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Xiandai</a:t>
            </a:r>
            <a:r>
              <a:rPr lang="en-US" dirty="0">
                <a:ln w="0"/>
                <a:solidFill>
                  <a:schemeClr val="tx1"/>
                </a:solidFill>
                <a:effectLst>
                  <a:outerShdw blurRad="38100" dist="19050" dir="2700000" algn="tl" rotWithShape="0">
                    <a:schemeClr val="dk1">
                      <a:alpha val="40000"/>
                    </a:schemeClr>
                  </a:outerShdw>
                </a:effectLst>
              </a:rPr>
              <a:t> Hospital, Brain Hospital Datong </a:t>
            </a:r>
            <a:r>
              <a:rPr lang="en-US" dirty="0" err="1">
                <a:ln w="0"/>
                <a:solidFill>
                  <a:schemeClr val="tx1"/>
                </a:solidFill>
                <a:effectLst>
                  <a:outerShdw blurRad="38100" dist="19050" dir="2700000" algn="tl" rotWithShape="0">
                    <a:schemeClr val="dk1">
                      <a:alpha val="40000"/>
                    </a:schemeClr>
                  </a:outerShdw>
                </a:effectLst>
              </a:rPr>
              <a:t>Xiangdai</a:t>
            </a:r>
            <a:r>
              <a:rPr lang="en-US" dirty="0">
                <a:ln w="0"/>
                <a:solidFill>
                  <a:schemeClr val="tx1"/>
                </a:solidFill>
                <a:effectLst>
                  <a:outerShdw blurRad="38100" dist="19050" dir="2700000" algn="tl" rotWithShape="0">
                    <a:schemeClr val="dk1">
                      <a:alpha val="40000"/>
                    </a:schemeClr>
                  </a:outerShdw>
                </a:effectLst>
              </a:rPr>
              <a:t>, Datong Cardiovascular Hospital, Datong </a:t>
            </a:r>
            <a:r>
              <a:rPr lang="en-US" dirty="0" err="1">
                <a:ln w="0"/>
                <a:solidFill>
                  <a:schemeClr val="tx1"/>
                </a:solidFill>
                <a:effectLst>
                  <a:outerShdw blurRad="38100" dist="19050" dir="2700000" algn="tl" rotWithShape="0">
                    <a:schemeClr val="dk1">
                      <a:alpha val="40000"/>
                    </a:schemeClr>
                  </a:outerShdw>
                </a:effectLst>
              </a:rPr>
              <a:t>Ruichi</a:t>
            </a:r>
            <a:r>
              <a:rPr lang="en-US" dirty="0">
                <a:ln w="0"/>
                <a:solidFill>
                  <a:schemeClr val="tx1"/>
                </a:solidFill>
                <a:effectLst>
                  <a:outerShdw blurRad="38100" dist="19050" dir="2700000" algn="tl" rotWithShape="0">
                    <a:schemeClr val="dk1">
                      <a:alpha val="40000"/>
                    </a:schemeClr>
                  </a:outerShdw>
                </a:effectLst>
              </a:rPr>
              <a:t> Health Hospital, Datong </a:t>
            </a:r>
            <a:r>
              <a:rPr lang="en-US" dirty="0" err="1">
                <a:ln w="0"/>
                <a:solidFill>
                  <a:schemeClr val="tx1"/>
                </a:solidFill>
                <a:effectLst>
                  <a:outerShdw blurRad="38100" dist="19050" dir="2700000" algn="tl" rotWithShape="0">
                    <a:schemeClr val="dk1">
                      <a:alpha val="40000"/>
                    </a:schemeClr>
                  </a:outerShdw>
                </a:effectLst>
              </a:rPr>
              <a:t>Nanguan</a:t>
            </a:r>
            <a:r>
              <a:rPr lang="en-US" dirty="0">
                <a:ln w="0"/>
                <a:solidFill>
                  <a:schemeClr val="tx1"/>
                </a:solidFill>
                <a:effectLst>
                  <a:outerShdw blurRad="38100" dist="19050" dir="2700000" algn="tl" rotWithShape="0">
                    <a:schemeClr val="dk1">
                      <a:alpha val="40000"/>
                    </a:schemeClr>
                  </a:outerShdw>
                </a:effectLst>
              </a:rPr>
              <a:t> Hospital</a:t>
            </a:r>
            <a:r>
              <a:rPr lang="en-US" dirty="0" smtClean="0">
                <a:ln w="0"/>
                <a:solidFill>
                  <a:schemeClr val="tx1"/>
                </a:solidFill>
                <a:effectLst>
                  <a:outerShdw blurRad="38100" dist="19050" dir="2700000" algn="tl" rotWithShape="0">
                    <a:schemeClr val="dk1">
                      <a:alpha val="40000"/>
                    </a:schemeClr>
                  </a:outerShdw>
                </a:effectLst>
              </a:rPr>
              <a:t>.</a:t>
            </a:r>
          </a:p>
          <a:p>
            <a:r>
              <a:rPr lang="en-US" dirty="0">
                <a:ln w="0"/>
                <a:solidFill>
                  <a:schemeClr val="tx1"/>
                </a:solidFill>
                <a:effectLst>
                  <a:outerShdw blurRad="38100" dist="19050" dir="2700000" algn="tl" rotWithShape="0">
                    <a:schemeClr val="dk1">
                      <a:alpha val="40000"/>
                    </a:schemeClr>
                  </a:outerShdw>
                </a:effectLst>
              </a:rPr>
              <a:t>More than 1,100 employees, </a:t>
            </a:r>
            <a:endParaRPr lang="en-US" dirty="0" smtClean="0">
              <a:ln w="0"/>
              <a:solidFill>
                <a:schemeClr val="tx1"/>
              </a:solidFill>
              <a:effectLst>
                <a:outerShdw blurRad="38100" dist="19050" dir="2700000" algn="tl" rotWithShape="0">
                  <a:schemeClr val="dk1">
                    <a:alpha val="40000"/>
                  </a:schemeClr>
                </a:outerShdw>
              </a:effectLst>
            </a:endParaRPr>
          </a:p>
          <a:p>
            <a:r>
              <a:rPr lang="en-US" dirty="0">
                <a:ln w="0"/>
                <a:solidFill>
                  <a:schemeClr val="tx1"/>
                </a:solidFill>
                <a:effectLst>
                  <a:outerShdw blurRad="38100" dist="19050" dir="2700000" algn="tl" rotWithShape="0">
                    <a:schemeClr val="dk1">
                      <a:alpha val="40000"/>
                    </a:schemeClr>
                  </a:outerShdw>
                </a:effectLst>
              </a:rPr>
              <a:t>A</a:t>
            </a:r>
            <a:r>
              <a:rPr lang="en-US" dirty="0" smtClean="0">
                <a:ln w="0"/>
                <a:solidFill>
                  <a:schemeClr val="tx1"/>
                </a:solidFill>
                <a:effectLst>
                  <a:outerShdw blurRad="38100" dist="19050" dir="2700000" algn="tl" rotWithShape="0">
                    <a:schemeClr val="dk1">
                      <a:alpha val="40000"/>
                    </a:schemeClr>
                  </a:outerShdw>
                </a:effectLst>
              </a:rPr>
              <a:t>bout </a:t>
            </a:r>
            <a:r>
              <a:rPr lang="en-US" dirty="0">
                <a:ln w="0"/>
                <a:solidFill>
                  <a:schemeClr val="tx1"/>
                </a:solidFill>
                <a:effectLst>
                  <a:outerShdw blurRad="38100" dist="19050" dir="2700000" algn="tl" rotWithShape="0">
                    <a:schemeClr val="dk1">
                      <a:alpha val="40000"/>
                    </a:schemeClr>
                  </a:outerShdw>
                </a:effectLst>
              </a:rPr>
              <a:t>1,000 beds, </a:t>
            </a:r>
            <a:endParaRPr lang="en-US" dirty="0" smtClean="0">
              <a:ln w="0"/>
              <a:solidFill>
                <a:schemeClr val="tx1"/>
              </a:solidFill>
              <a:effectLst>
                <a:outerShdw blurRad="38100" dist="19050" dir="2700000" algn="tl" rotWithShape="0">
                  <a:schemeClr val="dk1">
                    <a:alpha val="40000"/>
                  </a:schemeClr>
                </a:outerShdw>
              </a:effectLst>
            </a:endParaRPr>
          </a:p>
          <a:p>
            <a:r>
              <a:rPr lang="en-US" dirty="0">
                <a:ln w="0"/>
                <a:solidFill>
                  <a:schemeClr val="tx1"/>
                </a:solidFill>
                <a:effectLst>
                  <a:outerShdw blurRad="38100" dist="19050" dir="2700000" algn="tl" rotWithShape="0">
                    <a:schemeClr val="dk1">
                      <a:alpha val="40000"/>
                    </a:schemeClr>
                  </a:outerShdw>
                </a:effectLst>
              </a:rPr>
              <a:t>A</a:t>
            </a:r>
            <a:r>
              <a:rPr lang="en-US" dirty="0" smtClean="0">
                <a:ln w="0"/>
                <a:solidFill>
                  <a:schemeClr val="tx1"/>
                </a:solidFill>
                <a:effectLst>
                  <a:outerShdw blurRad="38100" dist="19050" dir="2700000" algn="tl" rotWithShape="0">
                    <a:schemeClr val="dk1">
                      <a:alpha val="40000"/>
                    </a:schemeClr>
                  </a:outerShdw>
                </a:effectLst>
              </a:rPr>
              <a:t>bout </a:t>
            </a:r>
            <a:r>
              <a:rPr lang="en-US" dirty="0">
                <a:ln w="0"/>
                <a:solidFill>
                  <a:schemeClr val="tx1"/>
                </a:solidFill>
                <a:effectLst>
                  <a:outerShdw blurRad="38100" dist="19050" dir="2700000" algn="tl" rotWithShape="0">
                    <a:schemeClr val="dk1">
                      <a:alpha val="40000"/>
                    </a:schemeClr>
                  </a:outerShdw>
                </a:effectLst>
              </a:rPr>
              <a:t>250,000 outpatient patients annually</a:t>
            </a:r>
            <a:endParaRPr lang="ru-RU" dirty="0"/>
          </a:p>
        </p:txBody>
      </p:sp>
      <p:pic>
        <p:nvPicPr>
          <p:cNvPr id="4" name="Рисунок 3"/>
          <p:cNvPicPr>
            <a:picLocks noChangeAspect="1"/>
          </p:cNvPicPr>
          <p:nvPr/>
        </p:nvPicPr>
        <p:blipFill>
          <a:blip r:embed="rId2"/>
          <a:stretch>
            <a:fillRect/>
          </a:stretch>
        </p:blipFill>
        <p:spPr>
          <a:xfrm>
            <a:off x="6925236" y="1981615"/>
            <a:ext cx="4755292" cy="2840982"/>
          </a:xfrm>
          <a:prstGeom prst="rect">
            <a:avLst/>
          </a:prstGeom>
        </p:spPr>
      </p:pic>
    </p:spTree>
    <p:extLst>
      <p:ext uri="{BB962C8B-B14F-4D97-AF65-F5344CB8AC3E}">
        <p14:creationId xmlns:p14="http://schemas.microsoft.com/office/powerpoint/2010/main" val="994701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734" y="-120580"/>
            <a:ext cx="4501662" cy="4501662"/>
          </a:xfrm>
          <a:prstGeom prst="rect">
            <a:avLst/>
          </a:prstGeom>
        </p:spPr>
      </p:pic>
      <p:sp>
        <p:nvSpPr>
          <p:cNvPr id="2" name="Заголовок 1"/>
          <p:cNvSpPr>
            <a:spLocks noGrp="1"/>
          </p:cNvSpPr>
          <p:nvPr>
            <p:ph type="title"/>
          </p:nvPr>
        </p:nvSpPr>
        <p:spPr/>
        <p:txBody>
          <a:bodyPr/>
          <a:lstStyle/>
          <a:p>
            <a:r>
              <a:rPr lang="en-US" dirty="0">
                <a:ln w="0"/>
                <a:solidFill>
                  <a:schemeClr val="tx1"/>
                </a:solidFill>
                <a:effectLst>
                  <a:outerShdw blurRad="38100" dist="19050" dir="2700000" algn="tl" rotWithShape="0">
                    <a:schemeClr val="dk1">
                      <a:alpha val="40000"/>
                    </a:schemeClr>
                  </a:outerShdw>
                </a:effectLst>
              </a:rPr>
              <a:t>Main departments</a:t>
            </a:r>
            <a:endParaRPr lang="ru-RU" dirty="0">
              <a:ln w="0"/>
              <a:solidFill>
                <a:schemeClr val="tx1"/>
              </a:solidFill>
              <a:effectLst>
                <a:outerShdw blurRad="38100" dist="19050" dir="2700000" algn="tl" rotWithShape="0">
                  <a:schemeClr val="dk1">
                    <a:alpha val="40000"/>
                  </a:schemeClr>
                </a:outerShdw>
              </a:effectLst>
            </a:endParaRPr>
          </a:p>
        </p:txBody>
      </p:sp>
      <p:sp>
        <p:nvSpPr>
          <p:cNvPr id="3" name="Объект 2"/>
          <p:cNvSpPr>
            <a:spLocks noGrp="1"/>
          </p:cNvSpPr>
          <p:nvPr>
            <p:ph sz="half" idx="1"/>
          </p:nvPr>
        </p:nvSpPr>
        <p:spPr/>
        <p:txBody>
          <a:bodyPr>
            <a:normAutofit/>
          </a:bodyPr>
          <a:lstStyle/>
          <a:p>
            <a:r>
              <a:rPr lang="en-US" dirty="0">
                <a:ln w="0"/>
                <a:solidFill>
                  <a:schemeClr val="tx1"/>
                </a:solidFill>
                <a:effectLst>
                  <a:outerShdw blurRad="38100" dist="19050" dir="2700000" algn="tl" rotWithShape="0">
                    <a:schemeClr val="dk1">
                      <a:alpha val="40000"/>
                    </a:schemeClr>
                  </a:outerShdw>
                </a:effectLst>
              </a:rPr>
              <a:t>Hyperthyroidism Prevention and Treatment </a:t>
            </a:r>
            <a:r>
              <a:rPr lang="en-US" dirty="0" smtClean="0">
                <a:ln w="0"/>
                <a:solidFill>
                  <a:schemeClr val="tx1"/>
                </a:solidFill>
                <a:effectLst>
                  <a:outerShdw blurRad="38100" dist="19050" dir="2700000" algn="tl" rotWithShape="0">
                    <a:schemeClr val="dk1">
                      <a:alpha val="40000"/>
                    </a:schemeClr>
                  </a:outerShdw>
                </a:effectLst>
              </a:rPr>
              <a:t>Center</a:t>
            </a:r>
          </a:p>
          <a:p>
            <a:r>
              <a:rPr lang="en-US" dirty="0">
                <a:ln w="0"/>
                <a:solidFill>
                  <a:schemeClr val="tx1"/>
                </a:solidFill>
                <a:effectLst>
                  <a:outerShdw blurRad="38100" dist="19050" dir="2700000" algn="tl" rotWithShape="0">
                    <a:schemeClr val="dk1">
                      <a:alpha val="40000"/>
                    </a:schemeClr>
                  </a:outerShdw>
                </a:effectLst>
              </a:rPr>
              <a:t>Diabetes Rehabilitation </a:t>
            </a:r>
            <a:r>
              <a:rPr lang="en-US" dirty="0" smtClean="0">
                <a:ln w="0"/>
                <a:solidFill>
                  <a:schemeClr val="tx1"/>
                </a:solidFill>
                <a:effectLst>
                  <a:outerShdw blurRad="38100" dist="19050" dir="2700000" algn="tl" rotWithShape="0">
                    <a:schemeClr val="dk1">
                      <a:alpha val="40000"/>
                    </a:schemeClr>
                  </a:outerShdw>
                </a:effectLst>
              </a:rPr>
              <a:t>Center</a:t>
            </a:r>
          </a:p>
          <a:p>
            <a:r>
              <a:rPr lang="en-US" dirty="0">
                <a:ln w="0"/>
                <a:solidFill>
                  <a:schemeClr val="tx1"/>
                </a:solidFill>
                <a:effectLst>
                  <a:outerShdw blurRad="38100" dist="19050" dir="2700000" algn="tl" rotWithShape="0">
                    <a:schemeClr val="dk1">
                      <a:alpha val="40000"/>
                    </a:schemeClr>
                  </a:outerShdw>
                </a:effectLst>
              </a:rPr>
              <a:t>Infertility Diagnosis and Treatment </a:t>
            </a:r>
            <a:r>
              <a:rPr lang="en-US" dirty="0" smtClean="0">
                <a:ln w="0"/>
                <a:solidFill>
                  <a:schemeClr val="tx1"/>
                </a:solidFill>
                <a:effectLst>
                  <a:outerShdw blurRad="38100" dist="19050" dir="2700000" algn="tl" rotWithShape="0">
                    <a:schemeClr val="dk1">
                      <a:alpha val="40000"/>
                    </a:schemeClr>
                  </a:outerShdw>
                </a:effectLst>
              </a:rPr>
              <a:t>Center</a:t>
            </a:r>
          </a:p>
          <a:p>
            <a:r>
              <a:rPr lang="en-US" dirty="0">
                <a:ln w="0"/>
                <a:solidFill>
                  <a:schemeClr val="tx1"/>
                </a:solidFill>
                <a:effectLst>
                  <a:outerShdw blurRad="38100" dist="19050" dir="2700000" algn="tl" rotWithShape="0">
                    <a:schemeClr val="dk1">
                      <a:alpha val="40000"/>
                    </a:schemeClr>
                  </a:outerShdw>
                </a:effectLst>
              </a:rPr>
              <a:t>Digestive Medicine </a:t>
            </a:r>
            <a:r>
              <a:rPr lang="en-US" dirty="0" smtClean="0">
                <a:ln w="0"/>
                <a:solidFill>
                  <a:schemeClr val="tx1"/>
                </a:solidFill>
                <a:effectLst>
                  <a:outerShdw blurRad="38100" dist="19050" dir="2700000" algn="tl" rotWithShape="0">
                    <a:schemeClr val="dk1">
                      <a:alpha val="40000"/>
                    </a:schemeClr>
                  </a:outerShdw>
                </a:effectLst>
              </a:rPr>
              <a:t>Center</a:t>
            </a:r>
          </a:p>
          <a:p>
            <a:r>
              <a:rPr lang="en-US" dirty="0">
                <a:ln w="0"/>
                <a:solidFill>
                  <a:schemeClr val="tx1"/>
                </a:solidFill>
                <a:effectLst>
                  <a:outerShdw blurRad="38100" dist="19050" dir="2700000" algn="tl" rotWithShape="0">
                    <a:schemeClr val="dk1">
                      <a:alpha val="40000"/>
                    </a:schemeClr>
                  </a:outerShdw>
                </a:effectLst>
              </a:rPr>
              <a:t>Respiratory </a:t>
            </a:r>
            <a:r>
              <a:rPr lang="en-US" dirty="0" smtClean="0">
                <a:ln w="0"/>
                <a:solidFill>
                  <a:schemeClr val="tx1"/>
                </a:solidFill>
                <a:effectLst>
                  <a:outerShdw blurRad="38100" dist="19050" dir="2700000" algn="tl" rotWithShape="0">
                    <a:schemeClr val="dk1">
                      <a:alpha val="40000"/>
                    </a:schemeClr>
                  </a:outerShdw>
                </a:effectLst>
              </a:rPr>
              <a:t>medicine</a:t>
            </a:r>
            <a:endParaRPr lang="ru-RU" dirty="0" smtClean="0">
              <a:ln w="0"/>
              <a:solidFill>
                <a:schemeClr val="tx1"/>
              </a:solidFill>
              <a:effectLst>
                <a:outerShdw blurRad="38100" dist="19050" dir="2700000" algn="tl" rotWithShape="0">
                  <a:schemeClr val="dk1">
                    <a:alpha val="40000"/>
                  </a:schemeClr>
                </a:outerShdw>
              </a:effectLst>
            </a:endParaRPr>
          </a:p>
          <a:p>
            <a:r>
              <a:rPr lang="en-US" dirty="0">
                <a:ln w="0"/>
                <a:solidFill>
                  <a:schemeClr val="tx1"/>
                </a:solidFill>
                <a:effectLst>
                  <a:outerShdw blurRad="38100" dist="19050" dir="2700000" algn="tl" rotWithShape="0">
                    <a:schemeClr val="dk1">
                      <a:alpha val="40000"/>
                    </a:schemeClr>
                  </a:outerShdw>
                </a:effectLst>
              </a:rPr>
              <a:t>Cardiovascular medicine</a:t>
            </a:r>
            <a:r>
              <a:rPr lang="en-US" dirty="0" smtClean="0">
                <a:ln w="0"/>
                <a:solidFill>
                  <a:schemeClr val="tx1"/>
                </a:solidFill>
                <a:effectLst>
                  <a:outerShdw blurRad="38100" dist="19050" dir="2700000" algn="tl" rotWithShape="0">
                    <a:schemeClr val="dk1">
                      <a:alpha val="40000"/>
                    </a:schemeClr>
                  </a:outerShdw>
                </a:effectLst>
              </a:rPr>
              <a:t>,</a:t>
            </a:r>
            <a:endParaRPr lang="ru-RU" dirty="0" smtClean="0">
              <a:ln w="0"/>
              <a:solidFill>
                <a:schemeClr val="tx1"/>
              </a:solidFill>
              <a:effectLst>
                <a:outerShdw blurRad="38100" dist="19050" dir="2700000" algn="tl" rotWithShape="0">
                  <a:schemeClr val="dk1">
                    <a:alpha val="40000"/>
                  </a:schemeClr>
                </a:outerShdw>
              </a:effectLst>
            </a:endParaRPr>
          </a:p>
          <a:p>
            <a:r>
              <a:rPr lang="en-US" dirty="0" err="1">
                <a:ln w="0"/>
                <a:solidFill>
                  <a:schemeClr val="tx1"/>
                </a:solidFill>
                <a:effectLst>
                  <a:outerShdw blurRad="38100" dist="19050" dir="2700000" algn="tl" rotWithShape="0">
                    <a:schemeClr val="dk1">
                      <a:alpha val="40000"/>
                    </a:schemeClr>
                  </a:outerShdw>
                </a:effectLst>
              </a:rPr>
              <a:t>Encephalology</a:t>
            </a:r>
            <a:r>
              <a:rPr lang="en-US" dirty="0">
                <a:ln w="0"/>
                <a:solidFill>
                  <a:schemeClr val="tx1"/>
                </a:solidFill>
                <a:effectLst>
                  <a:outerShdw blurRad="38100" dist="19050" dir="2700000" algn="tl" rotWithShape="0">
                    <a:schemeClr val="dk1">
                      <a:alpha val="40000"/>
                    </a:schemeClr>
                  </a:outerShdw>
                </a:effectLst>
              </a:rPr>
              <a:t> (neurology, neurosurgery)</a:t>
            </a:r>
            <a:endParaRPr lang="ru-RU" dirty="0">
              <a:ln w="0"/>
              <a:solidFill>
                <a:schemeClr val="tx1"/>
              </a:solidFill>
              <a:effectLst>
                <a:outerShdw blurRad="38100" dist="19050" dir="2700000" algn="tl" rotWithShape="0">
                  <a:schemeClr val="dk1">
                    <a:alpha val="40000"/>
                  </a:schemeClr>
                </a:outerShdw>
              </a:effectLst>
            </a:endParaRPr>
          </a:p>
        </p:txBody>
      </p:sp>
      <p:sp>
        <p:nvSpPr>
          <p:cNvPr id="4" name="Объект 3"/>
          <p:cNvSpPr>
            <a:spLocks noGrp="1"/>
          </p:cNvSpPr>
          <p:nvPr>
            <p:ph sz="half" idx="2"/>
          </p:nvPr>
        </p:nvSpPr>
        <p:spPr/>
        <p:txBody>
          <a:bodyPr>
            <a:normAutofit/>
          </a:bodyPr>
          <a:lstStyle/>
          <a:p>
            <a:r>
              <a:rPr lang="en-US" dirty="0" smtClean="0">
                <a:ln w="0"/>
                <a:solidFill>
                  <a:schemeClr val="tx1"/>
                </a:solidFill>
                <a:effectLst>
                  <a:outerShdw blurRad="38100" dist="19050" dir="2700000" algn="tl" rotWithShape="0">
                    <a:schemeClr val="dk1">
                      <a:alpha val="40000"/>
                    </a:schemeClr>
                  </a:outerShdw>
                </a:effectLst>
              </a:rPr>
              <a:t>Oncology</a:t>
            </a:r>
            <a:endParaRPr lang="ru-RU" dirty="0" smtClean="0">
              <a:ln w="0"/>
              <a:solidFill>
                <a:schemeClr val="tx1"/>
              </a:solidFill>
              <a:effectLst>
                <a:outerShdw blurRad="38100" dist="19050" dir="2700000" algn="tl" rotWithShape="0">
                  <a:schemeClr val="dk1">
                    <a:alpha val="40000"/>
                  </a:schemeClr>
                </a:outerShdw>
              </a:effectLst>
            </a:endParaRPr>
          </a:p>
          <a:p>
            <a:r>
              <a:rPr lang="en-US" dirty="0">
                <a:ln w="0"/>
                <a:solidFill>
                  <a:schemeClr val="tx1"/>
                </a:solidFill>
                <a:effectLst>
                  <a:outerShdw blurRad="38100" dist="19050" dir="2700000" algn="tl" rotWithShape="0">
                    <a:schemeClr val="dk1">
                      <a:alpha val="40000"/>
                    </a:schemeClr>
                  </a:outerShdw>
                </a:effectLst>
              </a:rPr>
              <a:t>Urology </a:t>
            </a:r>
            <a:endParaRPr lang="ru-RU" dirty="0" smtClean="0">
              <a:ln w="0"/>
              <a:solidFill>
                <a:schemeClr val="tx1"/>
              </a:solidFill>
              <a:effectLst>
                <a:outerShdw blurRad="38100" dist="19050" dir="2700000" algn="tl" rotWithShape="0">
                  <a:schemeClr val="dk1">
                    <a:alpha val="40000"/>
                  </a:schemeClr>
                </a:outerShdw>
              </a:effectLst>
            </a:endParaRPr>
          </a:p>
          <a:p>
            <a:r>
              <a:rPr lang="en-US" dirty="0" smtClean="0">
                <a:ln w="0"/>
                <a:solidFill>
                  <a:schemeClr val="tx1"/>
                </a:solidFill>
                <a:effectLst>
                  <a:outerShdw blurRad="38100" dist="19050" dir="2700000" algn="tl" rotWithShape="0">
                    <a:schemeClr val="dk1">
                      <a:alpha val="40000"/>
                    </a:schemeClr>
                  </a:outerShdw>
                </a:effectLst>
              </a:rPr>
              <a:t>Pediatric </a:t>
            </a:r>
            <a:r>
              <a:rPr lang="en-US" dirty="0">
                <a:ln w="0"/>
                <a:solidFill>
                  <a:schemeClr val="tx1"/>
                </a:solidFill>
                <a:effectLst>
                  <a:outerShdw blurRad="38100" dist="19050" dir="2700000" algn="tl" rotWithShape="0">
                    <a:schemeClr val="dk1">
                      <a:alpha val="40000"/>
                    </a:schemeClr>
                  </a:outerShdw>
                </a:effectLst>
              </a:rPr>
              <a:t>surgery </a:t>
            </a:r>
            <a:endParaRPr lang="ru-RU" dirty="0" smtClean="0">
              <a:ln w="0"/>
              <a:solidFill>
                <a:schemeClr val="tx1"/>
              </a:solidFill>
              <a:effectLst>
                <a:outerShdw blurRad="38100" dist="19050" dir="2700000" algn="tl" rotWithShape="0">
                  <a:schemeClr val="dk1">
                    <a:alpha val="40000"/>
                  </a:schemeClr>
                </a:outerShdw>
              </a:effectLst>
            </a:endParaRPr>
          </a:p>
          <a:p>
            <a:r>
              <a:rPr lang="en-US" dirty="0" smtClean="0">
                <a:ln w="0"/>
                <a:solidFill>
                  <a:schemeClr val="tx1"/>
                </a:solidFill>
                <a:effectLst>
                  <a:outerShdw blurRad="38100" dist="19050" dir="2700000" algn="tl" rotWithShape="0">
                    <a:schemeClr val="dk1">
                      <a:alpha val="40000"/>
                    </a:schemeClr>
                  </a:outerShdw>
                </a:effectLst>
              </a:rPr>
              <a:t>Head </a:t>
            </a:r>
            <a:r>
              <a:rPr lang="en-US" dirty="0">
                <a:ln w="0"/>
                <a:solidFill>
                  <a:schemeClr val="tx1"/>
                </a:solidFill>
                <a:effectLst>
                  <a:outerShdw blurRad="38100" dist="19050" dir="2700000" algn="tl" rotWithShape="0">
                    <a:schemeClr val="dk1">
                      <a:alpha val="40000"/>
                    </a:schemeClr>
                  </a:outerShdw>
                </a:effectLst>
              </a:rPr>
              <a:t>and Neck Surgery (five departments) </a:t>
            </a:r>
            <a:endParaRPr lang="ru-RU" dirty="0" smtClean="0">
              <a:ln w="0"/>
              <a:solidFill>
                <a:schemeClr val="tx1"/>
              </a:solidFill>
              <a:effectLst>
                <a:outerShdw blurRad="38100" dist="19050" dir="2700000" algn="tl" rotWithShape="0">
                  <a:schemeClr val="dk1">
                    <a:alpha val="40000"/>
                  </a:schemeClr>
                </a:outerShdw>
              </a:effectLst>
            </a:endParaRPr>
          </a:p>
          <a:p>
            <a:r>
              <a:rPr lang="en-US" dirty="0" smtClean="0">
                <a:ln w="0"/>
                <a:solidFill>
                  <a:schemeClr val="tx1"/>
                </a:solidFill>
                <a:effectLst>
                  <a:outerShdw blurRad="38100" dist="19050" dir="2700000" algn="tl" rotWithShape="0">
                    <a:schemeClr val="dk1">
                      <a:alpha val="40000"/>
                    </a:schemeClr>
                  </a:outerShdw>
                </a:effectLst>
              </a:rPr>
              <a:t>Traumatology </a:t>
            </a:r>
            <a:r>
              <a:rPr lang="en-US" dirty="0">
                <a:ln w="0"/>
                <a:solidFill>
                  <a:schemeClr val="tx1"/>
                </a:solidFill>
                <a:effectLst>
                  <a:outerShdw blurRad="38100" dist="19050" dir="2700000" algn="tl" rotWithShape="0">
                    <a:schemeClr val="dk1">
                      <a:alpha val="40000"/>
                    </a:schemeClr>
                  </a:outerShdw>
                </a:effectLst>
              </a:rPr>
              <a:t>and orthopedics </a:t>
            </a:r>
            <a:endParaRPr lang="ru-RU" dirty="0" smtClean="0">
              <a:ln w="0"/>
              <a:solidFill>
                <a:schemeClr val="tx1"/>
              </a:solidFill>
              <a:effectLst>
                <a:outerShdw blurRad="38100" dist="19050" dir="2700000" algn="tl" rotWithShape="0">
                  <a:schemeClr val="dk1">
                    <a:alpha val="40000"/>
                  </a:schemeClr>
                </a:outerShdw>
              </a:effectLst>
            </a:endParaRPr>
          </a:p>
          <a:p>
            <a:r>
              <a:rPr lang="en-US" dirty="0" smtClean="0">
                <a:ln w="0"/>
                <a:solidFill>
                  <a:schemeClr val="tx1"/>
                </a:solidFill>
                <a:effectLst>
                  <a:outerShdw blurRad="38100" dist="19050" dir="2700000" algn="tl" rotWithShape="0">
                    <a:schemeClr val="dk1">
                      <a:alpha val="40000"/>
                    </a:schemeClr>
                  </a:outerShdw>
                </a:effectLst>
              </a:rPr>
              <a:t>Spinal </a:t>
            </a:r>
            <a:r>
              <a:rPr lang="en-US" dirty="0">
                <a:ln w="0"/>
                <a:solidFill>
                  <a:schemeClr val="tx1"/>
                </a:solidFill>
                <a:effectLst>
                  <a:outerShdw blurRad="38100" dist="19050" dir="2700000" algn="tl" rotWithShape="0">
                    <a:schemeClr val="dk1">
                      <a:alpha val="40000"/>
                    </a:schemeClr>
                  </a:outerShdw>
                </a:effectLst>
              </a:rPr>
              <a:t>surgery </a:t>
            </a:r>
            <a:endParaRPr lang="ru-RU" dirty="0" smtClean="0">
              <a:ln w="0"/>
              <a:solidFill>
                <a:schemeClr val="tx1"/>
              </a:solidFill>
              <a:effectLst>
                <a:outerShdw blurRad="38100" dist="19050" dir="2700000" algn="tl" rotWithShape="0">
                  <a:schemeClr val="dk1">
                    <a:alpha val="40000"/>
                  </a:schemeClr>
                </a:outerShdw>
              </a:effectLst>
            </a:endParaRPr>
          </a:p>
          <a:p>
            <a:r>
              <a:rPr lang="en-US" dirty="0" smtClean="0">
                <a:ln w="0"/>
                <a:solidFill>
                  <a:schemeClr val="tx1"/>
                </a:solidFill>
                <a:effectLst>
                  <a:outerShdw blurRad="38100" dist="19050" dir="2700000" algn="tl" rotWithShape="0">
                    <a:schemeClr val="dk1">
                      <a:alpha val="40000"/>
                    </a:schemeClr>
                  </a:outerShdw>
                </a:effectLst>
              </a:rPr>
              <a:t>Hand </a:t>
            </a:r>
            <a:r>
              <a:rPr lang="en-US" dirty="0">
                <a:ln w="0"/>
                <a:solidFill>
                  <a:schemeClr val="tx1"/>
                </a:solidFill>
                <a:effectLst>
                  <a:outerShdw blurRad="38100" dist="19050" dir="2700000" algn="tl" rotWithShape="0">
                    <a:schemeClr val="dk1">
                      <a:alpha val="40000"/>
                    </a:schemeClr>
                  </a:outerShdw>
                </a:effectLst>
              </a:rPr>
              <a:t>and foot surgery </a:t>
            </a:r>
            <a:endParaRPr lang="ru-RU" dirty="0" smtClean="0">
              <a:ln w="0"/>
              <a:solidFill>
                <a:schemeClr val="tx1"/>
              </a:solidFill>
              <a:effectLst>
                <a:outerShdw blurRad="38100" dist="19050" dir="2700000" algn="tl" rotWithShape="0">
                  <a:schemeClr val="dk1">
                    <a:alpha val="40000"/>
                  </a:schemeClr>
                </a:outerShdw>
              </a:effectLst>
            </a:endParaRPr>
          </a:p>
          <a:p>
            <a:r>
              <a:rPr lang="en-US" dirty="0" smtClean="0">
                <a:ln w="0"/>
                <a:solidFill>
                  <a:schemeClr val="tx1"/>
                </a:solidFill>
                <a:effectLst>
                  <a:outerShdw blurRad="38100" dist="19050" dir="2700000" algn="tl" rotWithShape="0">
                    <a:schemeClr val="dk1">
                      <a:alpha val="40000"/>
                    </a:schemeClr>
                  </a:outerShdw>
                </a:effectLst>
              </a:rPr>
              <a:t>Minimally </a:t>
            </a:r>
            <a:r>
              <a:rPr lang="en-US" dirty="0">
                <a:ln w="0"/>
                <a:solidFill>
                  <a:schemeClr val="tx1"/>
                </a:solidFill>
                <a:effectLst>
                  <a:outerShdw blurRad="38100" dist="19050" dir="2700000" algn="tl" rotWithShape="0">
                    <a:schemeClr val="dk1">
                      <a:alpha val="40000"/>
                    </a:schemeClr>
                  </a:outerShdw>
                </a:effectLst>
              </a:rPr>
              <a:t>invasive gynecology, etc.</a:t>
            </a:r>
            <a:endParaRPr lang="ru-RU" dirty="0"/>
          </a:p>
        </p:txBody>
      </p:sp>
    </p:spTree>
    <p:extLst>
      <p:ext uri="{BB962C8B-B14F-4D97-AF65-F5344CB8AC3E}">
        <p14:creationId xmlns:p14="http://schemas.microsoft.com/office/powerpoint/2010/main" val="1995903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n w="0"/>
                <a:solidFill>
                  <a:schemeClr val="tx1"/>
                </a:solidFill>
                <a:effectLst>
                  <a:outerShdw blurRad="38100" dist="19050" dir="2700000" algn="tl" rotWithShape="0">
                    <a:schemeClr val="dk1">
                      <a:alpha val="40000"/>
                    </a:schemeClr>
                  </a:outerShdw>
                </a:effectLst>
              </a:rPr>
              <a:t>Requirements for interns</a:t>
            </a:r>
            <a:endParaRPr lang="ru-RU" dirty="0">
              <a:ln w="0"/>
              <a:solidFill>
                <a:schemeClr val="tx1"/>
              </a:solidFill>
              <a:effectLst>
                <a:outerShdw blurRad="38100" dist="19050" dir="2700000" algn="tl" rotWithShape="0">
                  <a:schemeClr val="dk1">
                    <a:alpha val="40000"/>
                  </a:schemeClr>
                </a:outerShdw>
              </a:effectLst>
            </a:endParaRPr>
          </a:p>
        </p:txBody>
      </p:sp>
      <p:sp>
        <p:nvSpPr>
          <p:cNvPr id="3" name="Объект 2"/>
          <p:cNvSpPr>
            <a:spLocks noGrp="1"/>
          </p:cNvSpPr>
          <p:nvPr>
            <p:ph idx="1"/>
          </p:nvPr>
        </p:nvSpPr>
        <p:spPr>
          <a:xfrm>
            <a:off x="913795" y="1732449"/>
            <a:ext cx="7119862" cy="4058751"/>
          </a:xfrm>
        </p:spPr>
        <p:txBody>
          <a:bodyPr>
            <a:normAutofit/>
          </a:bodyPr>
          <a:lstStyle/>
          <a:p>
            <a:r>
              <a:rPr lang="en-US" sz="2800" dirty="0">
                <a:ln w="0"/>
                <a:solidFill>
                  <a:schemeClr val="tx1"/>
                </a:solidFill>
                <a:effectLst>
                  <a:outerShdw blurRad="38100" dist="19050" dir="2700000" algn="tl" rotWithShape="0">
                    <a:schemeClr val="dk1">
                      <a:alpha val="40000"/>
                    </a:schemeClr>
                  </a:outerShdw>
                </a:effectLst>
              </a:rPr>
              <a:t>Certificate from the university or </a:t>
            </a:r>
            <a:r>
              <a:rPr lang="en-US" sz="2800" dirty="0" smtClean="0">
                <a:ln w="0"/>
                <a:solidFill>
                  <a:schemeClr val="tx1"/>
                </a:solidFill>
                <a:effectLst>
                  <a:outerShdw blurRad="38100" dist="19050" dir="2700000" algn="tl" rotWithShape="0">
                    <a:schemeClr val="dk1">
                      <a:alpha val="40000"/>
                    </a:schemeClr>
                  </a:outerShdw>
                </a:effectLst>
              </a:rPr>
              <a:t>diploma</a:t>
            </a:r>
            <a:endParaRPr lang="ru-RU" sz="2800" dirty="0" smtClean="0">
              <a:ln w="0"/>
              <a:solidFill>
                <a:schemeClr val="tx1"/>
              </a:solidFill>
              <a:effectLst>
                <a:outerShdw blurRad="38100" dist="19050" dir="2700000" algn="tl" rotWithShape="0">
                  <a:schemeClr val="dk1">
                    <a:alpha val="40000"/>
                  </a:schemeClr>
                </a:outerShdw>
              </a:effectLst>
            </a:endParaRPr>
          </a:p>
          <a:p>
            <a:r>
              <a:rPr lang="en-US" sz="2800" dirty="0">
                <a:ln w="0"/>
                <a:solidFill>
                  <a:schemeClr val="tx1"/>
                </a:solidFill>
                <a:effectLst>
                  <a:outerShdw blurRad="38100" dist="19050" dir="2700000" algn="tl" rotWithShape="0">
                    <a:schemeClr val="dk1">
                      <a:alpha val="40000"/>
                    </a:schemeClr>
                  </a:outerShdw>
                </a:effectLst>
              </a:rPr>
              <a:t>Internship language: Chinese, English or </a:t>
            </a:r>
            <a:r>
              <a:rPr lang="en-US" sz="2800" dirty="0" smtClean="0">
                <a:ln w="0"/>
                <a:solidFill>
                  <a:schemeClr val="tx1"/>
                </a:solidFill>
                <a:effectLst>
                  <a:outerShdw blurRad="38100" dist="19050" dir="2700000" algn="tl" rotWithShape="0">
                    <a:schemeClr val="dk1">
                      <a:alpha val="40000"/>
                    </a:schemeClr>
                  </a:outerShdw>
                </a:effectLst>
              </a:rPr>
              <a:t>Russian</a:t>
            </a:r>
            <a:endParaRPr lang="ru-RU" sz="2800" dirty="0" smtClean="0">
              <a:ln w="0"/>
              <a:solidFill>
                <a:schemeClr val="tx1"/>
              </a:solidFill>
              <a:effectLst>
                <a:outerShdw blurRad="38100" dist="19050" dir="2700000" algn="tl" rotWithShape="0">
                  <a:schemeClr val="dk1">
                    <a:alpha val="40000"/>
                  </a:schemeClr>
                </a:outerShdw>
              </a:effectLst>
            </a:endParaRPr>
          </a:p>
          <a:p>
            <a:r>
              <a:rPr lang="en-US" sz="2800" dirty="0">
                <a:ln w="0"/>
                <a:solidFill>
                  <a:schemeClr val="tx1"/>
                </a:solidFill>
                <a:effectLst>
                  <a:outerShdw blurRad="38100" dist="19050" dir="2700000" algn="tl" rotWithShape="0">
                    <a:schemeClr val="dk1">
                      <a:alpha val="40000"/>
                    </a:schemeClr>
                  </a:outerShdw>
                </a:effectLst>
              </a:rPr>
              <a:t>You need to apply at least 6 weeks in </a:t>
            </a:r>
            <a:r>
              <a:rPr lang="en-US" sz="2800" dirty="0" smtClean="0">
                <a:ln w="0"/>
                <a:solidFill>
                  <a:schemeClr val="tx1"/>
                </a:solidFill>
                <a:effectLst>
                  <a:outerShdw blurRad="38100" dist="19050" dir="2700000" algn="tl" rotWithShape="0">
                    <a:schemeClr val="dk1">
                      <a:alpha val="40000"/>
                    </a:schemeClr>
                  </a:outerShdw>
                </a:effectLst>
              </a:rPr>
              <a:t>advance</a:t>
            </a:r>
            <a:endParaRPr lang="ru-RU" sz="2800" dirty="0" smtClean="0">
              <a:ln w="0"/>
              <a:solidFill>
                <a:schemeClr val="tx1"/>
              </a:solidFill>
              <a:effectLst>
                <a:outerShdw blurRad="38100" dist="19050" dir="2700000" algn="tl" rotWithShape="0">
                  <a:schemeClr val="dk1">
                    <a:alpha val="40000"/>
                  </a:schemeClr>
                </a:outerShdw>
              </a:effectLst>
            </a:endParaRPr>
          </a:p>
          <a:p>
            <a:r>
              <a:rPr lang="en-US" sz="2800" dirty="0">
                <a:ln w="0"/>
                <a:solidFill>
                  <a:schemeClr val="tx1"/>
                </a:solidFill>
                <a:effectLst>
                  <a:outerShdw blurRad="38100" dist="19050" dir="2700000" algn="tl" rotWithShape="0">
                    <a:schemeClr val="dk1">
                      <a:alpha val="40000"/>
                    </a:schemeClr>
                  </a:outerShdw>
                </a:effectLst>
              </a:rPr>
              <a:t>It is possible to arrange accommodation – the average cost is about $ 30 per </a:t>
            </a:r>
            <a:r>
              <a:rPr lang="en-US" sz="2800" dirty="0" smtClean="0">
                <a:ln w="0"/>
                <a:solidFill>
                  <a:schemeClr val="tx1"/>
                </a:solidFill>
                <a:effectLst>
                  <a:outerShdw blurRad="38100" dist="19050" dir="2700000" algn="tl" rotWithShape="0">
                    <a:schemeClr val="dk1">
                      <a:alpha val="40000"/>
                    </a:schemeClr>
                  </a:outerShdw>
                </a:effectLst>
              </a:rPr>
              <a:t>day</a:t>
            </a:r>
            <a:r>
              <a:rPr lang="ru-RU" sz="2800" dirty="0" smtClean="0">
                <a:ln w="0"/>
                <a:solidFill>
                  <a:schemeClr val="tx1"/>
                </a:solidFill>
                <a:effectLst>
                  <a:outerShdw blurRad="38100" dist="19050" dir="2700000" algn="tl" rotWithShape="0">
                    <a:schemeClr val="dk1">
                      <a:alpha val="40000"/>
                    </a:schemeClr>
                  </a:outerShdw>
                </a:effectLst>
              </a:rPr>
              <a:t>.</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8562" y="1580050"/>
            <a:ext cx="2696782" cy="5878140"/>
          </a:xfrm>
          <a:prstGeom prst="rect">
            <a:avLst/>
          </a:prstGeom>
        </p:spPr>
      </p:pic>
    </p:spTree>
    <p:extLst>
      <p:ext uri="{BB962C8B-B14F-4D97-AF65-F5344CB8AC3E}">
        <p14:creationId xmlns:p14="http://schemas.microsoft.com/office/powerpoint/2010/main" val="4269551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n w="0"/>
                <a:solidFill>
                  <a:schemeClr val="tx1"/>
                </a:solidFill>
                <a:effectLst>
                  <a:outerShdw blurRad="38100" dist="19050" dir="2700000" algn="tl" rotWithShape="0">
                    <a:schemeClr val="dk1">
                      <a:alpha val="40000"/>
                    </a:schemeClr>
                  </a:outerShdw>
                </a:effectLst>
              </a:rPr>
              <a:t>Internship cost</a:t>
            </a:r>
            <a:endParaRPr lang="ru-RU" dirty="0">
              <a:ln w="0"/>
              <a:solidFill>
                <a:schemeClr val="tx1"/>
              </a:solidFill>
              <a:effectLst>
                <a:outerShdw blurRad="38100" dist="19050" dir="2700000" algn="tl" rotWithShape="0">
                  <a:schemeClr val="dk1">
                    <a:alpha val="40000"/>
                  </a:schemeClr>
                </a:outerShdw>
              </a:effectLst>
            </a:endParaRPr>
          </a:p>
        </p:txBody>
      </p:sp>
      <p:sp>
        <p:nvSpPr>
          <p:cNvPr id="3" name="Объект 2"/>
          <p:cNvSpPr>
            <a:spLocks noGrp="1"/>
          </p:cNvSpPr>
          <p:nvPr>
            <p:ph idx="1"/>
          </p:nvPr>
        </p:nvSpPr>
        <p:spPr>
          <a:xfrm>
            <a:off x="5115092" y="1806590"/>
            <a:ext cx="7076908" cy="4058751"/>
          </a:xfrm>
        </p:spPr>
        <p:txBody>
          <a:bodyPr>
            <a:normAutofit/>
          </a:bodyPr>
          <a:lstStyle/>
          <a:p>
            <a:r>
              <a:rPr lang="en-US" sz="3200" dirty="0">
                <a:ln w="0"/>
                <a:solidFill>
                  <a:schemeClr val="tx1"/>
                </a:solidFill>
                <a:effectLst>
                  <a:outerShdw blurRad="38100" dist="19050" dir="2700000" algn="tl" rotWithShape="0">
                    <a:schemeClr val="dk1">
                      <a:alpha val="40000"/>
                    </a:schemeClr>
                  </a:outerShdw>
                </a:effectLst>
              </a:rPr>
              <a:t>1 week – 4,200 yuan + </a:t>
            </a:r>
            <a:r>
              <a:rPr lang="en-US" sz="3200" dirty="0" smtClean="0">
                <a:ln w="0"/>
                <a:solidFill>
                  <a:schemeClr val="tx1"/>
                </a:solidFill>
                <a:effectLst>
                  <a:outerShdw blurRad="38100" dist="19050" dir="2700000" algn="tl" rotWithShape="0">
                    <a:schemeClr val="dk1">
                      <a:alpha val="40000"/>
                    </a:schemeClr>
                  </a:outerShdw>
                </a:effectLst>
              </a:rPr>
              <a:t>registration fee </a:t>
            </a:r>
            <a:endParaRPr lang="ru-RU" sz="3200" dirty="0" smtClean="0">
              <a:ln w="0"/>
              <a:solidFill>
                <a:schemeClr val="tx1"/>
              </a:solidFill>
              <a:effectLst>
                <a:outerShdw blurRad="38100" dist="19050" dir="2700000" algn="tl" rotWithShape="0">
                  <a:schemeClr val="dk1">
                    <a:alpha val="40000"/>
                  </a:schemeClr>
                </a:outerShdw>
              </a:effectLst>
            </a:endParaRPr>
          </a:p>
          <a:p>
            <a:r>
              <a:rPr lang="en-US" sz="3200" dirty="0" smtClean="0">
                <a:ln w="0"/>
                <a:solidFill>
                  <a:schemeClr val="tx1"/>
                </a:solidFill>
                <a:effectLst>
                  <a:outerShdw blurRad="38100" dist="19050" dir="2700000" algn="tl" rotWithShape="0">
                    <a:schemeClr val="dk1">
                      <a:alpha val="40000"/>
                    </a:schemeClr>
                  </a:outerShdw>
                </a:effectLst>
              </a:rPr>
              <a:t>2 </a:t>
            </a:r>
            <a:r>
              <a:rPr lang="en-US" sz="3200" dirty="0">
                <a:ln w="0"/>
                <a:solidFill>
                  <a:schemeClr val="tx1"/>
                </a:solidFill>
                <a:effectLst>
                  <a:outerShdw blurRad="38100" dist="19050" dir="2700000" algn="tl" rotWithShape="0">
                    <a:schemeClr val="dk1">
                      <a:alpha val="40000"/>
                    </a:schemeClr>
                  </a:outerShdw>
                </a:effectLst>
              </a:rPr>
              <a:t>weeks – 6,400 yuan + </a:t>
            </a:r>
            <a:r>
              <a:rPr lang="en-US" sz="3200" dirty="0">
                <a:ln w="0"/>
                <a:solidFill>
                  <a:srgbClr val="151515"/>
                </a:solidFill>
                <a:effectLst>
                  <a:outerShdw blurRad="38100" dist="19050" dir="2700000" algn="tl" rotWithShape="0">
                    <a:srgbClr val="151515">
                      <a:alpha val="40000"/>
                    </a:srgbClr>
                  </a:outerShdw>
                </a:effectLst>
              </a:rPr>
              <a:t>registration </a:t>
            </a:r>
            <a:r>
              <a:rPr lang="en-US" sz="3200" dirty="0" smtClean="0">
                <a:ln w="0"/>
                <a:solidFill>
                  <a:schemeClr val="tx1"/>
                </a:solidFill>
                <a:effectLst>
                  <a:outerShdw blurRad="38100" dist="19050" dir="2700000" algn="tl" rotWithShape="0">
                    <a:schemeClr val="dk1">
                      <a:alpha val="40000"/>
                    </a:schemeClr>
                  </a:outerShdw>
                </a:effectLst>
              </a:rPr>
              <a:t>fee</a:t>
            </a:r>
            <a:endParaRPr lang="ru-RU" sz="3200" dirty="0" smtClean="0">
              <a:ln w="0"/>
              <a:solidFill>
                <a:schemeClr val="tx1"/>
              </a:solidFill>
              <a:effectLst>
                <a:outerShdw blurRad="38100" dist="19050" dir="2700000" algn="tl" rotWithShape="0">
                  <a:schemeClr val="dk1">
                    <a:alpha val="40000"/>
                  </a:schemeClr>
                </a:outerShdw>
              </a:effectLst>
            </a:endParaRPr>
          </a:p>
          <a:p>
            <a:pPr marL="36900" indent="0">
              <a:buNone/>
            </a:pPr>
            <a:r>
              <a:rPr lang="ru-RU" sz="3200" dirty="0" smtClean="0">
                <a:ln w="0"/>
                <a:solidFill>
                  <a:schemeClr val="tx1"/>
                </a:solidFill>
                <a:effectLst>
                  <a:outerShdw blurRad="38100" dist="19050" dir="2700000" algn="tl" rotWithShape="0">
                    <a:schemeClr val="dk1">
                      <a:alpha val="40000"/>
                    </a:schemeClr>
                  </a:outerShdw>
                </a:effectLst>
              </a:rPr>
              <a:t>*</a:t>
            </a:r>
            <a:r>
              <a:rPr lang="en-US" sz="3200" dirty="0">
                <a:ln w="0"/>
                <a:solidFill>
                  <a:schemeClr val="tx1"/>
                </a:solidFill>
                <a:effectLst>
                  <a:outerShdw blurRad="38100" dist="19050" dir="2700000" algn="tl" rotWithShape="0">
                    <a:schemeClr val="dk1">
                      <a:alpha val="40000"/>
                    </a:schemeClr>
                  </a:outerShdw>
                </a:effectLst>
              </a:rPr>
              <a:t>Registration fee – 40,000 rubles</a:t>
            </a:r>
            <a:endParaRPr lang="ru-RU" sz="3200" dirty="0" smtClean="0">
              <a:ln w="0"/>
              <a:solidFill>
                <a:schemeClr val="tx1"/>
              </a:solidFill>
              <a:effectLst>
                <a:outerShdw blurRad="38100" dist="19050" dir="2700000" algn="tl" rotWithShape="0">
                  <a:schemeClr val="dk1">
                    <a:alpha val="40000"/>
                  </a:schemeClr>
                </a:outerShdw>
              </a:effectLst>
            </a:endParaRPr>
          </a:p>
          <a:p>
            <a:pPr marL="36900" indent="0">
              <a:buNone/>
            </a:pPr>
            <a:r>
              <a:rPr lang="en-US" sz="3200" dirty="0">
                <a:ln w="0"/>
                <a:solidFill>
                  <a:schemeClr val="tx1"/>
                </a:solidFill>
                <a:effectLst>
                  <a:outerShdw blurRad="38100" dist="19050" dir="2700000" algn="tl" rotWithShape="0">
                    <a:schemeClr val="dk1">
                      <a:alpha val="40000"/>
                    </a:schemeClr>
                  </a:outerShdw>
                </a:effectLst>
              </a:rPr>
              <a:t>Included: certificate, meeting at the Beijing airport.</a:t>
            </a:r>
            <a:endParaRPr lang="ru-RU" sz="3200" dirty="0">
              <a:ln w="0"/>
              <a:solidFill>
                <a:schemeClr val="tx1"/>
              </a:solidFill>
              <a:effectLst>
                <a:outerShdw blurRad="38100" dist="19050" dir="2700000" algn="tl" rotWithShape="0">
                  <a:schemeClr val="dk1">
                    <a:alpha val="40000"/>
                  </a:schemeClr>
                </a:outerShdw>
              </a:effectLst>
            </a:endParaRPr>
          </a:p>
        </p:txBody>
      </p:sp>
      <p:pic>
        <p:nvPicPr>
          <p:cNvPr id="4" name="Рисунок 3"/>
          <p:cNvPicPr>
            <a:picLocks noChangeAspect="1"/>
          </p:cNvPicPr>
          <p:nvPr/>
        </p:nvPicPr>
        <p:blipFill>
          <a:blip r:embed="rId2"/>
          <a:stretch>
            <a:fillRect/>
          </a:stretch>
        </p:blipFill>
        <p:spPr>
          <a:xfrm>
            <a:off x="439219" y="1580050"/>
            <a:ext cx="4675873" cy="4207142"/>
          </a:xfrm>
          <a:prstGeom prst="rect">
            <a:avLst/>
          </a:prstGeom>
        </p:spPr>
      </p:pic>
    </p:spTree>
    <p:extLst>
      <p:ext uri="{BB962C8B-B14F-4D97-AF65-F5344CB8AC3E}">
        <p14:creationId xmlns:p14="http://schemas.microsoft.com/office/powerpoint/2010/main" val="4003745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9600"/>
            <a:ext cx="10353762" cy="970450"/>
          </a:xfrm>
        </p:spPr>
        <p:txBody>
          <a:bodyPr>
            <a:normAutofit fontScale="90000"/>
          </a:bodyPr>
          <a:lstStyle/>
          <a:p>
            <a:r>
              <a:rPr lang="en-US" dirty="0">
                <a:ln w="0"/>
                <a:solidFill>
                  <a:schemeClr val="tx1"/>
                </a:solidFill>
                <a:effectLst>
                  <a:outerShdw blurRad="38100" dist="19050" dir="2700000" algn="tl" rotWithShape="0">
                    <a:schemeClr val="dk1">
                      <a:alpha val="40000"/>
                    </a:schemeClr>
                  </a:outerShdw>
                </a:effectLst>
              </a:rPr>
              <a:t>Additional internship opportunities in </a:t>
            </a:r>
            <a:r>
              <a:rPr lang="en-US" dirty="0" smtClean="0">
                <a:ln w="0"/>
                <a:solidFill>
                  <a:schemeClr val="tx1"/>
                </a:solidFill>
                <a:effectLst>
                  <a:outerShdw blurRad="38100" dist="19050" dir="2700000" algn="tl" rotWithShape="0">
                    <a:schemeClr val="dk1">
                      <a:alpha val="40000"/>
                    </a:schemeClr>
                  </a:outerShdw>
                </a:effectLst>
              </a:rPr>
              <a:t>China</a:t>
            </a:r>
            <a:r>
              <a:rPr lang="ru-RU" dirty="0" smtClean="0">
                <a:ln w="0"/>
                <a:solidFill>
                  <a:schemeClr val="tx1"/>
                </a:solidFill>
                <a:effectLst>
                  <a:outerShdw blurRad="38100" dist="19050" dir="2700000" algn="tl" rotWithShape="0">
                    <a:schemeClr val="dk1">
                      <a:alpha val="40000"/>
                    </a:schemeClr>
                  </a:outerShdw>
                </a:effectLst>
              </a:rPr>
              <a:t/>
            </a:r>
            <a:br>
              <a:rPr lang="ru-RU" dirty="0" smtClean="0">
                <a:ln w="0"/>
                <a:solidFill>
                  <a:schemeClr val="tx1"/>
                </a:solidFill>
                <a:effectLst>
                  <a:outerShdw blurRad="38100" dist="19050" dir="2700000" algn="tl" rotWithShape="0">
                    <a:schemeClr val="dk1">
                      <a:alpha val="40000"/>
                    </a:schemeClr>
                  </a:outerShdw>
                </a:effectLst>
              </a:rPr>
            </a:br>
            <a:r>
              <a:rPr lang="en-US" dirty="0">
                <a:ln w="0"/>
                <a:solidFill>
                  <a:schemeClr val="tx1"/>
                </a:solidFill>
                <a:effectLst>
                  <a:outerShdw blurRad="38100" dist="19050" dir="2700000" algn="tl" rotWithShape="0">
                    <a:schemeClr val="dk1">
                      <a:alpha val="40000"/>
                    </a:schemeClr>
                  </a:outerShdw>
                </a:effectLst>
              </a:rPr>
              <a:t>Harbin Medical University</a:t>
            </a:r>
            <a:endParaRPr lang="ru-RU" dirty="0">
              <a:ln w="0"/>
              <a:solidFill>
                <a:schemeClr val="tx1"/>
              </a:solidFill>
              <a:effectLst>
                <a:outerShdw blurRad="38100" dist="19050" dir="2700000" algn="tl" rotWithShape="0">
                  <a:schemeClr val="dk1">
                    <a:alpha val="40000"/>
                  </a:schemeClr>
                </a:outerShdw>
              </a:effectLst>
            </a:endParaRPr>
          </a:p>
        </p:txBody>
      </p:sp>
      <p:sp>
        <p:nvSpPr>
          <p:cNvPr id="3" name="Объект 2"/>
          <p:cNvSpPr>
            <a:spLocks noGrp="1"/>
          </p:cNvSpPr>
          <p:nvPr>
            <p:ph idx="1"/>
          </p:nvPr>
        </p:nvSpPr>
        <p:spPr>
          <a:xfrm>
            <a:off x="351087" y="2514964"/>
            <a:ext cx="6462951" cy="4058751"/>
          </a:xfrm>
        </p:spPr>
        <p:txBody>
          <a:bodyPr>
            <a:normAutofit/>
          </a:bodyPr>
          <a:lstStyle/>
          <a:p>
            <a:r>
              <a:rPr lang="en-US" sz="2800" dirty="0">
                <a:ln w="0"/>
                <a:solidFill>
                  <a:schemeClr val="tx1"/>
                </a:solidFill>
                <a:effectLst>
                  <a:outerShdw blurRad="38100" dist="19050" dir="2700000" algn="tl" rotWithShape="0">
                    <a:schemeClr val="dk1">
                      <a:alpha val="40000"/>
                    </a:schemeClr>
                  </a:outerShdw>
                </a:effectLst>
              </a:rPr>
              <a:t>Group short-term internships (10-15 people) for 1-2 </a:t>
            </a:r>
            <a:r>
              <a:rPr lang="en-US" sz="2800" dirty="0" smtClean="0">
                <a:ln w="0"/>
                <a:solidFill>
                  <a:schemeClr val="tx1"/>
                </a:solidFill>
                <a:effectLst>
                  <a:outerShdw blurRad="38100" dist="19050" dir="2700000" algn="tl" rotWithShape="0">
                    <a:schemeClr val="dk1">
                      <a:alpha val="40000"/>
                    </a:schemeClr>
                  </a:outerShdw>
                </a:effectLst>
              </a:rPr>
              <a:t>weeks</a:t>
            </a:r>
          </a:p>
          <a:p>
            <a:r>
              <a:rPr lang="en-US" sz="2800" dirty="0">
                <a:ln w="0"/>
                <a:solidFill>
                  <a:schemeClr val="tx1"/>
                </a:solidFill>
                <a:effectLst>
                  <a:outerShdw blurRad="38100" dist="19050" dir="2700000" algn="tl" rotWithShape="0">
                    <a:schemeClr val="dk1">
                      <a:alpha val="40000"/>
                    </a:schemeClr>
                  </a:outerShdw>
                </a:effectLst>
              </a:rPr>
              <a:t>For several people for a period of 1 month</a:t>
            </a:r>
            <a:endParaRPr lang="ru-RU" dirty="0"/>
          </a:p>
        </p:txBody>
      </p:sp>
      <p:sp>
        <p:nvSpPr>
          <p:cNvPr id="4" name="TextBox 3"/>
          <p:cNvSpPr txBox="1"/>
          <p:nvPr/>
        </p:nvSpPr>
        <p:spPr>
          <a:xfrm>
            <a:off x="7854042" y="1992086"/>
            <a:ext cx="3817961" cy="3619452"/>
          </a:xfrm>
          <a:prstGeom prst="rect">
            <a:avLst/>
          </a:prstGeom>
          <a:noFill/>
        </p:spPr>
        <p:txBody>
          <a:bodyPr wrap="square" rtlCol="0">
            <a:spAutoFit/>
          </a:bodyPr>
          <a:lstStyle/>
          <a:p>
            <a:pPr marL="36900" lvl="0" algn="ctr" defTabSz="457200">
              <a:spcBef>
                <a:spcPct val="20000"/>
              </a:spcBef>
              <a:spcAft>
                <a:spcPts val="600"/>
              </a:spcAft>
              <a:buClr>
                <a:srgbClr val="DADADA"/>
              </a:buClr>
              <a:buSzPct val="70000"/>
            </a:pPr>
            <a:r>
              <a:rPr lang="en-US" sz="2200" b="1"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Internship </a:t>
            </a:r>
            <a:r>
              <a:rPr lang="en-US" sz="2200" b="1"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conditions</a:t>
            </a:r>
            <a:endParaRPr lang="ru-RU"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a:p>
            <a:pPr marL="342900" indent="-306000" defTabSz="457200">
              <a:spcBef>
                <a:spcPct val="20000"/>
              </a:spcBef>
              <a:spcAft>
                <a:spcPts val="600"/>
              </a:spcAft>
              <a:buClr>
                <a:srgbClr val="DADADA"/>
              </a:buClr>
              <a:buSzPct val="70000"/>
              <a:buFont typeface="Wingdings 2" charset="2"/>
              <a:buChar char=""/>
            </a:pPr>
            <a:r>
              <a:rPr lang="en-US" sz="240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The road and meals are paid for </a:t>
            </a:r>
            <a:r>
              <a:rPr lang="en-US"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independently</a:t>
            </a:r>
            <a:endParaRPr lang="ru-RU"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a:p>
            <a:pPr marL="342900" indent="-306000" defTabSz="457200">
              <a:spcBef>
                <a:spcPct val="20000"/>
              </a:spcBef>
              <a:spcAft>
                <a:spcPts val="600"/>
              </a:spcAft>
              <a:buClr>
                <a:srgbClr val="DADADA"/>
              </a:buClr>
              <a:buSzPct val="70000"/>
              <a:buFont typeface="Wingdings 2" charset="2"/>
              <a:buChar char=""/>
            </a:pPr>
            <a:r>
              <a:rPr lang="en-US" sz="240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A </a:t>
            </a:r>
            <a:r>
              <a:rPr lang="en-US"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dormitory </a:t>
            </a:r>
            <a:r>
              <a:rPr lang="en-US" sz="240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is </a:t>
            </a:r>
            <a:r>
              <a:rPr lang="en-US"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provided</a:t>
            </a:r>
            <a:endParaRPr lang="ru-RU"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a:p>
            <a:pPr marL="342900" indent="-306000" defTabSz="457200">
              <a:spcBef>
                <a:spcPct val="20000"/>
              </a:spcBef>
              <a:spcAft>
                <a:spcPts val="600"/>
              </a:spcAft>
              <a:buClr>
                <a:srgbClr val="DADADA"/>
              </a:buClr>
              <a:buSzPct val="70000"/>
              <a:buFont typeface="Wingdings 2" charset="2"/>
              <a:buChar char=""/>
            </a:pPr>
            <a:r>
              <a:rPr lang="en-US" sz="240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They organize training, cultural and sports events </a:t>
            </a:r>
            <a:r>
              <a:rPr lang="en-US"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there</a:t>
            </a:r>
            <a:endParaRPr lang="ru-RU" sz="2400" dirty="0" smtClean="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a:p>
            <a:pPr marL="342900" indent="-306000" defTabSz="457200">
              <a:spcBef>
                <a:spcPct val="20000"/>
              </a:spcBef>
              <a:spcAft>
                <a:spcPts val="600"/>
              </a:spcAft>
              <a:buClr>
                <a:srgbClr val="DADADA"/>
              </a:buClr>
              <a:buSzPct val="70000"/>
              <a:buFont typeface="Wingdings 2" charset="2"/>
              <a:buChar char=""/>
            </a:pPr>
            <a:r>
              <a:rPr lang="en-US" sz="240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rPr>
              <a:t>Certificates are issued</a:t>
            </a:r>
            <a:endParaRPr lang="ru-RU" sz="240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577430">
            <a:off x="-179897" y="3855692"/>
            <a:ext cx="2808281" cy="4948689"/>
          </a:xfrm>
          <a:prstGeom prst="rect">
            <a:avLst/>
          </a:prstGeom>
        </p:spPr>
      </p:pic>
      <p:pic>
        <p:nvPicPr>
          <p:cNvPr id="11" name="Рисунок 10"/>
          <p:cNvPicPr>
            <a:picLocks noChangeAspect="1"/>
          </p:cNvPicPr>
          <p:nvPr/>
        </p:nvPicPr>
        <p:blipFill>
          <a:blip r:embed="rId3"/>
          <a:stretch>
            <a:fillRect/>
          </a:stretch>
        </p:blipFill>
        <p:spPr>
          <a:xfrm flipH="1" flipV="1">
            <a:off x="9759624" y="-923364"/>
            <a:ext cx="3420312" cy="2628436"/>
          </a:xfrm>
          <a:prstGeom prst="rect">
            <a:avLst/>
          </a:prstGeom>
        </p:spPr>
      </p:pic>
    </p:spTree>
    <p:extLst>
      <p:ext uri="{BB962C8B-B14F-4D97-AF65-F5344CB8AC3E}">
        <p14:creationId xmlns:p14="http://schemas.microsoft.com/office/powerpoint/2010/main" val="5653435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ланец">
  <a:themeElements>
    <a:clrScheme name="Другая 2">
      <a:dk1>
        <a:srgbClr val="151515"/>
      </a:dk1>
      <a:lt1>
        <a:srgbClr val="151515"/>
      </a:lt1>
      <a:dk2>
        <a:srgbClr val="E7E7E7"/>
      </a:dk2>
      <a:lt2>
        <a:srgbClr val="151515"/>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1128</TotalTime>
  <Words>403</Words>
  <Application>Microsoft Office PowerPoint</Application>
  <PresentationFormat>Широкоэкранный</PresentationFormat>
  <Paragraphs>47</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Calibri</vt:lpstr>
      <vt:lpstr>Calisto MT</vt:lpstr>
      <vt:lpstr>Trebuchet MS</vt:lpstr>
      <vt:lpstr>Wingdings 2</vt:lpstr>
      <vt:lpstr>Сланец</vt:lpstr>
      <vt:lpstr>Options for internships or practical training at the bases of medical organizations in other countries</vt:lpstr>
      <vt:lpstr>Internships in China (Datong) Sendai Group of Datong Hospitals China </vt:lpstr>
      <vt:lpstr> </vt:lpstr>
      <vt:lpstr>Internships for doctors in Datong</vt:lpstr>
      <vt:lpstr>Презентация PowerPoint</vt:lpstr>
      <vt:lpstr>Main departments</vt:lpstr>
      <vt:lpstr>Requirements for interns</vt:lpstr>
      <vt:lpstr>Internship cost</vt:lpstr>
      <vt:lpstr>Additional internship opportunities in China Harbin Medical University</vt:lpstr>
      <vt:lpstr>Internship at the Belarusian State Medical University in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Стажировки в Москве</dc:title>
  <dc:creator>Маргарита Леноровна Автандилян</dc:creator>
  <cp:lastModifiedBy>Маргарита Леноровна Автандилян</cp:lastModifiedBy>
  <cp:revision>83</cp:revision>
  <cp:lastPrinted>2023-11-20T10:45:28Z</cp:lastPrinted>
  <dcterms:created xsi:type="dcterms:W3CDTF">2023-11-15T07:33:59Z</dcterms:created>
  <dcterms:modified xsi:type="dcterms:W3CDTF">2023-11-27T10:32:54Z</dcterms:modified>
</cp:coreProperties>
</file>