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0" r:id="rId6"/>
    <p:sldId id="267" r:id="rId7"/>
    <p:sldId id="269" r:id="rId8"/>
    <p:sldId id="271" r:id="rId9"/>
    <p:sldId id="279" r:id="rId10"/>
    <p:sldId id="273" r:id="rId11"/>
    <p:sldId id="275" r:id="rId12"/>
    <p:sldId id="277" r:id="rId13"/>
    <p:sldId id="263" r:id="rId14"/>
    <p:sldId id="26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DB343-8AE4-446E-994E-3C9C4AA5AA46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F59EE-B60C-43FC-AE2B-C01E15BB06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27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775476F-A808-1F46-A368-07984F6DA22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792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775476F-A808-1F46-A368-07984F6DA22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89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775476F-A808-1F46-A368-07984F6DA22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86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775476F-A808-1F46-A368-07984F6DA22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225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56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02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058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Karşılaştırm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>
            <a:extLst>
              <a:ext uri="{FF2B5EF4-FFF2-40B4-BE49-F238E27FC236}">
                <a16:creationId xmlns:a16="http://schemas.microsoft.com/office/drawing/2014/main" xmlns="" id="{588546F5-5752-9595-980A-9978EC65B179}"/>
              </a:ext>
            </a:extLst>
          </p:cNvPr>
          <p:cNvSpPr/>
          <p:nvPr userDrawn="1"/>
        </p:nvSpPr>
        <p:spPr>
          <a:xfrm>
            <a:off x="491679" y="319214"/>
            <a:ext cx="11208641" cy="58577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/>
          </a:p>
        </p:txBody>
      </p:sp>
      <p:cxnSp>
        <p:nvCxnSpPr>
          <p:cNvPr id="12" name="Düz Bağlayıcı 11">
            <a:extLst>
              <a:ext uri="{FF2B5EF4-FFF2-40B4-BE49-F238E27FC236}">
                <a16:creationId xmlns:a16="http://schemas.microsoft.com/office/drawing/2014/main" xmlns="" id="{788B1DFD-B7E9-D65B-0A47-8D442617B0D0}"/>
              </a:ext>
            </a:extLst>
          </p:cNvPr>
          <p:cNvCxnSpPr>
            <a:cxnSpLocks/>
          </p:cNvCxnSpPr>
          <p:nvPr userDrawn="1"/>
        </p:nvCxnSpPr>
        <p:spPr>
          <a:xfrm>
            <a:off x="837235" y="1767119"/>
            <a:ext cx="105165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Resim 13" descr="Yumuşakça, böcek içeren bir resim&#10;&#10;Açıklama otomatik olarak oluşturuldu">
            <a:extLst>
              <a:ext uri="{FF2B5EF4-FFF2-40B4-BE49-F238E27FC236}">
                <a16:creationId xmlns:a16="http://schemas.microsoft.com/office/drawing/2014/main" xmlns="" id="{4190CCC3-E5E8-9E96-318B-F3F62E2328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658" y="1631192"/>
            <a:ext cx="1207554" cy="354511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A0D1FF5-7EF8-4250-A259-43050AB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tr-TR" noProof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73DC3A9-D4E6-42CF-91A8-F267C7C6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4712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C752CCA9-53A3-4DA5-AD45-C2A2C12A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4712" y="2629116"/>
            <a:ext cx="3200400" cy="3320861"/>
          </a:xfrm>
        </p:spPr>
        <p:txBody>
          <a:bodyPr rtlCol="0">
            <a:normAutofit/>
          </a:bodyPr>
          <a:lstStyle>
            <a:lvl1pPr marL="2286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600"/>
            </a:lvl1pPr>
            <a:lvl2pPr marL="6858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400"/>
            </a:lvl2pPr>
            <a:lvl3pPr marL="11430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200"/>
            </a:lvl3pPr>
            <a:lvl4pPr marL="16002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100"/>
            </a:lvl4pPr>
            <a:lvl5pPr marL="2057400" indent="-228600">
              <a:buClr>
                <a:srgbClr val="73292A"/>
              </a:buClr>
              <a:buFont typeface="Arial" panose="020B0604020202020204" pitchFamily="34" charset="0"/>
              <a:buChar char="•"/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2100C9C6-BD61-4D2C-9146-FB785BAE4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8848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E2E342EE-68BB-484D-98C3-48A784754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2629116"/>
            <a:ext cx="3200400" cy="3320861"/>
          </a:xfrm>
        </p:spPr>
        <p:txBody>
          <a:bodyPr rtlCol="0">
            <a:normAutofit/>
          </a:bodyPr>
          <a:lstStyle>
            <a:lvl1pPr>
              <a:buClr>
                <a:srgbClr val="73292A"/>
              </a:buClr>
              <a:defRPr sz="1600"/>
            </a:lvl1pPr>
            <a:lvl2pPr>
              <a:buClr>
                <a:srgbClr val="73292A"/>
              </a:buClr>
              <a:defRPr sz="1400"/>
            </a:lvl2pPr>
            <a:lvl3pPr>
              <a:buClr>
                <a:srgbClr val="73292A"/>
              </a:buClr>
              <a:defRPr sz="1200"/>
            </a:lvl3pPr>
            <a:lvl4pPr>
              <a:buClr>
                <a:srgbClr val="73292A"/>
              </a:buClr>
              <a:defRPr sz="1100"/>
            </a:lvl4pPr>
            <a:lvl5pPr>
              <a:buClr>
                <a:srgbClr val="73292A"/>
              </a:buClr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3A51CCCC-1589-401D-AE98-FC287163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285D9D7D-8D9A-473E-AF0D-EF1940D7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noProof="0" smtClean="0"/>
              <a:t>‹#›</a:t>
            </a:fld>
            <a:endParaRPr lang="tr-TR" noProof="0"/>
          </a:p>
        </p:txBody>
      </p:sp>
      <p:sp>
        <p:nvSpPr>
          <p:cNvPr id="15" name="Metin Yer Tutucusu 4">
            <a:extLst>
              <a:ext uri="{FF2B5EF4-FFF2-40B4-BE49-F238E27FC236}">
                <a16:creationId xmlns:a16="http://schemas.microsoft.com/office/drawing/2014/main" xmlns="" id="{F270D939-D128-D431-82CE-9C15D5A7A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09560" y="2161563"/>
            <a:ext cx="3200400" cy="427797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latin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16" name="İçerik Yer Tutucusu 5">
            <a:extLst>
              <a:ext uri="{FF2B5EF4-FFF2-40B4-BE49-F238E27FC236}">
                <a16:creationId xmlns:a16="http://schemas.microsoft.com/office/drawing/2014/main" xmlns="" id="{4AAE69C6-BB37-BC70-8424-BC928D19C91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09560" y="2629116"/>
            <a:ext cx="3200400" cy="3320861"/>
          </a:xfrm>
        </p:spPr>
        <p:txBody>
          <a:bodyPr rtlCol="0">
            <a:normAutofit/>
          </a:bodyPr>
          <a:lstStyle>
            <a:lvl1pPr>
              <a:buClr>
                <a:srgbClr val="73292A"/>
              </a:buClr>
              <a:defRPr sz="1600"/>
            </a:lvl1pPr>
            <a:lvl2pPr>
              <a:buClr>
                <a:srgbClr val="73292A"/>
              </a:buClr>
              <a:defRPr sz="1400"/>
            </a:lvl2pPr>
            <a:lvl3pPr>
              <a:buClr>
                <a:srgbClr val="73292A"/>
              </a:buClr>
              <a:defRPr sz="1200"/>
            </a:lvl3pPr>
            <a:lvl4pPr>
              <a:buClr>
                <a:srgbClr val="73292A"/>
              </a:buClr>
              <a:defRPr sz="1100"/>
            </a:lvl4pPr>
            <a:lvl5pPr>
              <a:buClr>
                <a:srgbClr val="73292A"/>
              </a:buClr>
              <a:defRPr sz="1100"/>
            </a:lvl5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67012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58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14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65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4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20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33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9B23BB-A41E-48FE-B9C7-969C35D81DE8}" type="datetimeFigureOut">
              <a:rPr lang="ru-RU" smtClean="0"/>
              <a:t>09.01.2023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1DD55B4-92D1-4A7F-927C-6DA4E014589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25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Стажировки для медиков в Турции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6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828DACA-9E67-0DE8-0C95-C03A99844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Медицинский </a:t>
            </a:r>
            <a:r>
              <a:rPr lang="ru-RU" dirty="0"/>
              <a:t>Университет Анкары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BF61BB17-6468-4D22-7A36-C338545C5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CFD3C867-BD57-3D1C-C3EF-BB546E35F3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Педиатрия</a:t>
            </a:r>
            <a:endParaRPr lang="tr-TR" dirty="0"/>
          </a:p>
          <a:p>
            <a:r>
              <a:rPr lang="ru-RU" dirty="0"/>
              <a:t>Институт </a:t>
            </a:r>
            <a:r>
              <a:rPr lang="ru-RU" dirty="0" smtClean="0"/>
              <a:t>стволовых клеток</a:t>
            </a:r>
            <a:endParaRPr lang="tr-TR" dirty="0"/>
          </a:p>
          <a:p>
            <a:r>
              <a:rPr lang="ru-RU" dirty="0" smtClean="0"/>
              <a:t>Физиотерапия</a:t>
            </a:r>
            <a:r>
              <a:rPr lang="en-US" dirty="0" smtClean="0"/>
              <a:t> </a:t>
            </a:r>
            <a:endParaRPr lang="tr-TR" dirty="0"/>
          </a:p>
          <a:p>
            <a:r>
              <a:rPr lang="ru-RU" dirty="0" smtClean="0"/>
              <a:t>Гинекология</a:t>
            </a:r>
          </a:p>
          <a:p>
            <a:endParaRPr lang="ru-RU" dirty="0"/>
          </a:p>
          <a:p>
            <a:r>
              <a:rPr lang="ru-RU" dirty="0" smtClean="0"/>
              <a:t>Только врачи</a:t>
            </a:r>
            <a:endParaRPr lang="tr-TR" dirty="0"/>
          </a:p>
          <a:p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81EE355C-BB92-F86D-9A79-94778CE55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235026B-94E4-5EAA-7633-8B976C664C3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ru-RU" dirty="0" smtClean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ru-RU" dirty="0" smtClean="0"/>
              <a:t>9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1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smtClean="0"/>
              <a:t>14</a:t>
            </a:r>
            <a:r>
              <a:rPr lang="ru-RU" dirty="0" smtClean="0"/>
              <a:t>0</a:t>
            </a:r>
            <a:r>
              <a:rPr lang="tr-TR" dirty="0" smtClean="0"/>
              <a:t>0 </a:t>
            </a:r>
            <a:r>
              <a:rPr lang="tr-TR" dirty="0"/>
              <a:t>usd</a:t>
            </a:r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A921FA34-D0DB-A1A8-0264-C90E1C916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99D23ABF-11E9-8DDC-D028-63C5B7F7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10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xmlns="" id="{BE56DF7E-A754-ECD5-6D9A-21A0C17C3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xmlns="" id="{EDB75EDD-4A9D-453A-CE67-49713AE2BC3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ru-RU" dirty="0" smtClean="0"/>
              <a:t>9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1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1</a:t>
            </a:r>
            <a:r>
              <a:rPr lang="ru-RU" dirty="0" smtClean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</a:t>
            </a:r>
            <a:r>
              <a:rPr lang="tr-TR" dirty="0" smtClean="0"/>
              <a:t>2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11" name="Picture 4" descr="Logolarımız – Ankara Üniversitesi Tıp Fakültesi">
            <a:extLst>
              <a:ext uri="{FF2B5EF4-FFF2-40B4-BE49-F238E27FC236}">
                <a16:creationId xmlns:a16="http://schemas.microsoft.com/office/drawing/2014/main" xmlns="" id="{E751AC64-7631-3B5E-B956-F3E7A3D84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39"/>
          <a:stretch>
            <a:fillRect/>
          </a:stretch>
        </p:blipFill>
        <p:spPr bwMode="auto">
          <a:xfrm>
            <a:off x="1262979" y="398666"/>
            <a:ext cx="1310888" cy="131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20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828DACA-9E67-0DE8-0C95-C03A99844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Медицинский Университет </a:t>
            </a:r>
            <a:r>
              <a:rPr lang="ru-RU" dirty="0" err="1" smtClean="0"/>
              <a:t>Хаджеттепе</a:t>
            </a:r>
            <a:r>
              <a:rPr lang="ru-RU" dirty="0" smtClean="0"/>
              <a:t>, Анкара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BF61BB17-6468-4D22-7A36-C338545C5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CFD3C867-BD57-3D1C-C3EF-BB546E35F3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Оториноларингология </a:t>
            </a:r>
            <a:endParaRPr lang="tr-TR" dirty="0"/>
          </a:p>
          <a:p>
            <a:r>
              <a:rPr lang="en-US" dirty="0"/>
              <a:t> </a:t>
            </a:r>
            <a:r>
              <a:rPr lang="ru-RU" dirty="0" smtClean="0"/>
              <a:t>Урология</a:t>
            </a:r>
            <a:endParaRPr lang="tr-TR" dirty="0"/>
          </a:p>
          <a:p>
            <a:r>
              <a:rPr lang="ru-RU" dirty="0" smtClean="0"/>
              <a:t>Сердечно-сосудистые заболевания</a:t>
            </a:r>
            <a:endParaRPr lang="tr-TR" dirty="0"/>
          </a:p>
          <a:p>
            <a:r>
              <a:rPr lang="ru-RU" dirty="0" smtClean="0"/>
              <a:t>Травматология и ортопедия</a:t>
            </a:r>
          </a:p>
          <a:p>
            <a:endParaRPr lang="ru-RU" dirty="0"/>
          </a:p>
          <a:p>
            <a:r>
              <a:rPr lang="ru-RU" smtClean="0"/>
              <a:t>Только врачи</a:t>
            </a:r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81EE355C-BB92-F86D-9A79-94778CE55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235026B-94E4-5EAA-7633-8B976C664C3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ru-RU" dirty="0" smtClean="0"/>
              <a:t>60</a:t>
            </a:r>
            <a:r>
              <a:rPr lang="tr-TR" dirty="0" smtClean="0"/>
              <a:t>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ru-RU" dirty="0" smtClean="0"/>
              <a:t>100</a:t>
            </a:r>
            <a:r>
              <a:rPr lang="tr-TR" dirty="0" smtClean="0"/>
              <a:t>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1</a:t>
            </a:r>
            <a:r>
              <a:rPr lang="ru-RU" dirty="0" smtClean="0"/>
              <a:t>2</a:t>
            </a:r>
            <a:r>
              <a:rPr lang="tr-TR" dirty="0" smtClean="0"/>
              <a:t>50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smtClean="0"/>
              <a:t>1</a:t>
            </a:r>
            <a:r>
              <a:rPr lang="ru-RU" dirty="0" smtClean="0"/>
              <a:t>5</a:t>
            </a:r>
            <a:r>
              <a:rPr lang="tr-TR" dirty="0" smtClean="0"/>
              <a:t>50 </a:t>
            </a:r>
            <a:r>
              <a:rPr lang="tr-TR" dirty="0"/>
              <a:t>usd</a:t>
            </a:r>
          </a:p>
          <a:p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A921FA34-D0DB-A1A8-0264-C90E1C916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tr-TR" noProof="0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99D23ABF-11E9-8DDC-D028-63C5B7F7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94A09A9-5501-47C1-A89A-A340965A2BE2}" type="slidenum">
              <a:rPr lang="tr-TR" noProof="0" smtClean="0"/>
              <a:t>11</a:t>
            </a:fld>
            <a:endParaRPr lang="tr-TR" noProof="0"/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xmlns="" id="{BE56DF7E-A754-ECD5-6D9A-21A0C17C3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xmlns="" id="{EDB75EDD-4A9D-453A-CE67-49713AE2BC3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ru-RU" dirty="0" smtClean="0"/>
              <a:t>10</a:t>
            </a:r>
            <a:r>
              <a:rPr lang="tr-TR" dirty="0" smtClean="0"/>
              <a:t>50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/>
              <a:t>:      1400 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1</a:t>
            </a:r>
            <a:r>
              <a:rPr lang="ru-RU" dirty="0" smtClean="0"/>
              <a:t>60</a:t>
            </a:r>
            <a:r>
              <a:rPr lang="tr-TR" dirty="0" smtClean="0"/>
              <a:t>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</a:t>
            </a:r>
            <a:r>
              <a:rPr lang="tr-TR" dirty="0" smtClean="0"/>
              <a:t>24</a:t>
            </a:r>
            <a:r>
              <a:rPr lang="ru-RU" dirty="0" smtClean="0"/>
              <a:t>0</a:t>
            </a:r>
            <a:r>
              <a:rPr lang="tr-TR" dirty="0" smtClean="0"/>
              <a:t>0 </a:t>
            </a:r>
            <a:r>
              <a:rPr lang="tr-TR" dirty="0"/>
              <a:t>usd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256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Типичное общежитие в Анкаре и Измире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019" y="1737360"/>
            <a:ext cx="3479800" cy="231140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79" y="1587234"/>
            <a:ext cx="4605020" cy="27391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385" y="4326340"/>
            <a:ext cx="4599295" cy="23815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45" y="3207223"/>
            <a:ext cx="3098042" cy="350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3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Что включено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Стажировка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Знакомство с  факультетом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 Сертификат по окончании обучения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Участие в научных </a:t>
            </a:r>
            <a:r>
              <a:rPr lang="ru-RU" dirty="0" smtClean="0"/>
              <a:t>конференциях, </a:t>
            </a:r>
            <a:r>
              <a:rPr lang="ru-RU" dirty="0"/>
              <a:t>если они доступны в период обучения 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Трансфер из аэропорта и в аэропорт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 Проживание в </a:t>
            </a:r>
            <a:r>
              <a:rPr lang="ru-RU" dirty="0" smtClean="0"/>
              <a:t>общежитии – </a:t>
            </a:r>
            <a:r>
              <a:rPr lang="ru-RU" dirty="0"/>
              <a:t>для стажировки с проживанием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 Питание </a:t>
            </a:r>
            <a:r>
              <a:rPr lang="ru-RU" dirty="0" smtClean="0"/>
              <a:t>раз </a:t>
            </a:r>
            <a:r>
              <a:rPr lang="ru-RU" dirty="0"/>
              <a:t>в день (</a:t>
            </a:r>
            <a:r>
              <a:rPr lang="ru-RU" dirty="0" smtClean="0"/>
              <a:t>завтрак) </a:t>
            </a:r>
            <a:r>
              <a:rPr lang="ru-RU" dirty="0"/>
              <a:t>– для стажировки с проживанием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Наша работа с Вами 24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ru-RU" dirty="0">
                <a:solidFill>
                  <a:schemeClr val="tx1"/>
                </a:solidFill>
              </a:rPr>
              <a:t>7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8044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/>
              <a:t>БЛАГОДАРЮ ЗА ВНИМАНИЕ!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936989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Стажировки доступны для следующих категорий медиков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Студенты ( со 2-ого  курса</a:t>
            </a:r>
            <a:r>
              <a:rPr lang="ru-RU" dirty="0" smtClean="0"/>
              <a:t>)</a:t>
            </a:r>
            <a:r>
              <a:rPr lang="en-US" dirty="0" smtClean="0"/>
              <a:t> – </a:t>
            </a:r>
            <a:r>
              <a:rPr lang="ru-RU" dirty="0" smtClean="0"/>
              <a:t>лечебный, педиатрический, стоматологический факультет</a:t>
            </a:r>
            <a:r>
              <a:rPr lang="ru-RU" dirty="0"/>
              <a:t>ы</a:t>
            </a:r>
            <a:endParaRPr lang="en-US" dirty="0"/>
          </a:p>
          <a:p>
            <a:r>
              <a:rPr lang="ru-RU" dirty="0"/>
              <a:t>Ординаторы</a:t>
            </a:r>
            <a:endParaRPr lang="en-US" dirty="0"/>
          </a:p>
          <a:p>
            <a:r>
              <a:rPr lang="ru-RU" dirty="0"/>
              <a:t> Врачи</a:t>
            </a:r>
            <a:endParaRPr lang="en-US" dirty="0"/>
          </a:p>
          <a:p>
            <a:r>
              <a:rPr lang="ru-RU" dirty="0"/>
              <a:t>Стоматологи</a:t>
            </a:r>
            <a:endParaRPr lang="en-US" dirty="0"/>
          </a:p>
          <a:p>
            <a:r>
              <a:rPr lang="ru-RU" dirty="0"/>
              <a:t> Медсестры</a:t>
            </a:r>
            <a:endParaRPr lang="en-US" dirty="0"/>
          </a:p>
          <a:p>
            <a:r>
              <a:rPr lang="ru-RU" dirty="0"/>
              <a:t>Фармацевты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50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Для стажировки доступны все отделения</a:t>
            </a:r>
          </a:p>
          <a:p>
            <a:pPr marL="0" indent="0">
              <a:buNone/>
            </a:pPr>
            <a:r>
              <a:rPr lang="ru-RU" dirty="0"/>
              <a:t>В какое время возможны Стажировки - весь год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Какие документы требуются от курсанта для участия в стажировке - CV, копия паспорта </a:t>
            </a:r>
          </a:p>
          <a:p>
            <a:pPr marL="0" indent="0">
              <a:buNone/>
            </a:pPr>
            <a:r>
              <a:rPr lang="ru-RU" dirty="0"/>
              <a:t>Для врачей – </a:t>
            </a:r>
            <a:r>
              <a:rPr lang="ru-RU" dirty="0">
                <a:solidFill>
                  <a:schemeClr val="tx1"/>
                </a:solidFill>
              </a:rPr>
              <a:t>письмо от заведующего отделением или руководителя клиники, где работает курсант на имя администрации </a:t>
            </a:r>
            <a:r>
              <a:rPr lang="ru-RU" dirty="0" smtClean="0">
                <a:solidFill>
                  <a:schemeClr val="tx1"/>
                </a:solidFill>
              </a:rPr>
              <a:t>больницы </a:t>
            </a:r>
            <a:r>
              <a:rPr lang="ru-RU" dirty="0">
                <a:solidFill>
                  <a:schemeClr val="tx1"/>
                </a:solidFill>
              </a:rPr>
              <a:t>с просьбой принять на стажировку курсанта – </a:t>
            </a:r>
            <a:r>
              <a:rPr lang="ru-RU" dirty="0" smtClean="0">
                <a:solidFill>
                  <a:schemeClr val="tx1"/>
                </a:solidFill>
              </a:rPr>
              <a:t>на английском языке</a:t>
            </a:r>
            <a:r>
              <a:rPr lang="en-US" dirty="0" smtClean="0">
                <a:solidFill>
                  <a:schemeClr val="tx1"/>
                </a:solidFill>
              </a:rPr>
              <a:t>; </a:t>
            </a:r>
            <a:r>
              <a:rPr lang="ru-RU" dirty="0" smtClean="0">
                <a:solidFill>
                  <a:schemeClr val="tx1"/>
                </a:solidFill>
              </a:rPr>
              <a:t>нотариально заверенный перевод на диплома на турецкий язык.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/>
              <a:t>Для студентов - справка об обучении в университете</a:t>
            </a:r>
            <a:r>
              <a:rPr lang="en-US" dirty="0"/>
              <a:t>;</a:t>
            </a:r>
            <a:r>
              <a:rPr lang="ru-RU" dirty="0"/>
              <a:t> мотивационное</a:t>
            </a:r>
            <a:r>
              <a:rPr lang="en-US" dirty="0"/>
              <a:t> </a:t>
            </a:r>
            <a:r>
              <a:rPr lang="ru-RU" dirty="0"/>
              <a:t>письмо от студента</a:t>
            </a:r>
            <a:r>
              <a:rPr lang="en-US" dirty="0"/>
              <a:t>; </a:t>
            </a: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За какой период времени минимально нужно подать Вам заявку – 5 недель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Уровень языка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ru-RU" dirty="0">
                <a:solidFill>
                  <a:schemeClr val="tx1"/>
                </a:solidFill>
              </a:rPr>
              <a:t>английский </a:t>
            </a:r>
            <a:r>
              <a:rPr lang="en-US" dirty="0">
                <a:solidFill>
                  <a:schemeClr val="tx1"/>
                </a:solidFill>
              </a:rPr>
              <a:t>intermediate </a:t>
            </a:r>
            <a:r>
              <a:rPr lang="ru-RU" dirty="0">
                <a:solidFill>
                  <a:schemeClr val="tx1"/>
                </a:solidFill>
              </a:rPr>
              <a:t>и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ru-RU" dirty="0">
                <a:solidFill>
                  <a:schemeClr val="tx1"/>
                </a:solidFill>
              </a:rPr>
              <a:t>или турецкий базовый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32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Отрицательный </a:t>
            </a:r>
            <a:r>
              <a:rPr lang="en-US" dirty="0" smtClean="0"/>
              <a:t>PCR-</a:t>
            </a:r>
            <a:r>
              <a:rPr lang="ru-RU" dirty="0" smtClean="0"/>
              <a:t>тест на </a:t>
            </a:r>
            <a:r>
              <a:rPr lang="en-US" dirty="0" smtClean="0"/>
              <a:t>COVID-19 </a:t>
            </a:r>
            <a:r>
              <a:rPr lang="ru-RU" dirty="0" smtClean="0"/>
              <a:t>не позднее, чем за 72 часа до начала стажировки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87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Города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Анкара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Измир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258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CEF4D5B-3E14-1349-3E16-232AA74E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69D875C8-4D19-8AF8-6F98-F151E30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7130094C-EC6A-E6F3-2E57-202E962A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smtClean="0"/>
              <a:t>6</a:t>
            </a:fld>
            <a:endParaRPr lang="tr-TR"/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xmlns="" id="{13D6F3BC-FC59-4F18-0A02-B590EB9AF01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tr-TR" dirty="0"/>
              <a:t>500 usd</a:t>
            </a:r>
          </a:p>
          <a:p>
            <a:r>
              <a:rPr lang="tr-TR" dirty="0" smtClean="0"/>
              <a:t>2</a:t>
            </a:r>
            <a:r>
              <a:rPr lang="ru-RU" dirty="0" smtClean="0"/>
              <a:t> недели</a:t>
            </a:r>
            <a:r>
              <a:rPr lang="tr-TR" dirty="0" smtClean="0"/>
              <a:t>:      </a:t>
            </a:r>
            <a:r>
              <a:rPr lang="ru-RU" dirty="0" smtClean="0"/>
              <a:t>10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/>
              <a:t>:    1300 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smtClean="0"/>
              <a:t>15</a:t>
            </a:r>
            <a:r>
              <a:rPr lang="ru-RU" dirty="0" smtClean="0"/>
              <a:t>0</a:t>
            </a:r>
            <a:r>
              <a:rPr lang="tr-TR" dirty="0" smtClean="0"/>
              <a:t>0 usd</a:t>
            </a:r>
            <a:endParaRPr lang="tr-TR" dirty="0"/>
          </a:p>
        </p:txBody>
      </p:sp>
      <p:sp>
        <p:nvSpPr>
          <p:cNvPr id="20" name="Metin Yer Tutucusu 19">
            <a:extLst>
              <a:ext uri="{FF2B5EF4-FFF2-40B4-BE49-F238E27FC236}">
                <a16:creationId xmlns:a16="http://schemas.microsoft.com/office/drawing/2014/main" xmlns="" id="{335F5065-826A-4774-F117-76799A23B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22" name="İçerik Yer Tutucusu 21">
            <a:extLst>
              <a:ext uri="{FF2B5EF4-FFF2-40B4-BE49-F238E27FC236}">
                <a16:creationId xmlns:a16="http://schemas.microsoft.com/office/drawing/2014/main" xmlns="" id="{410B56A4-1262-7531-E88C-5C65E7F0C5A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tr-TR" dirty="0"/>
              <a:t>900 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/>
              <a:t>:      1300 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1</a:t>
            </a:r>
            <a:r>
              <a:rPr lang="ru-RU" dirty="0" smtClean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</a:t>
            </a:r>
            <a:r>
              <a:rPr lang="tr-TR" dirty="0" smtClean="0"/>
              <a:t>2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E2148B0-2007-F4B8-1A1C-91BBDE158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2040" y="1934210"/>
            <a:ext cx="3200400" cy="427797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Университет </a:t>
            </a:r>
            <a:r>
              <a:rPr lang="ru-RU" dirty="0" err="1" smtClean="0">
                <a:solidFill>
                  <a:srgbClr val="FF0000"/>
                </a:solidFill>
              </a:rPr>
              <a:t>Тыназтепе</a:t>
            </a:r>
            <a:r>
              <a:rPr lang="ru-RU" dirty="0" smtClean="0">
                <a:solidFill>
                  <a:srgbClr val="FF0000"/>
                </a:solidFill>
              </a:rPr>
              <a:t>, Измир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İçerik Yer Tutucusu 17">
            <a:extLst>
              <a:ext uri="{FF2B5EF4-FFF2-40B4-BE49-F238E27FC236}">
                <a16:creationId xmlns:a16="http://schemas.microsoft.com/office/drawing/2014/main" xmlns="" id="{C2AB049B-6C61-C07F-7B36-53BF72751ED1}"/>
              </a:ext>
            </a:extLst>
          </p:cNvPr>
          <p:cNvSpPr txBox="1">
            <a:spLocks/>
          </p:cNvSpPr>
          <p:nvPr/>
        </p:nvSpPr>
        <p:spPr>
          <a:xfrm>
            <a:off x="1082040" y="3060235"/>
            <a:ext cx="3200400" cy="3320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xmlns="" id="{E780D29A-A9FD-826B-5B10-A1FEB717D0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Интервенционная радиология</a:t>
            </a:r>
            <a:endParaRPr lang="tr-TR" dirty="0"/>
          </a:p>
          <a:p>
            <a:r>
              <a:rPr lang="ru-RU" dirty="0" smtClean="0"/>
              <a:t>Акушерство и гинекология</a:t>
            </a:r>
            <a:endParaRPr lang="tr-TR" dirty="0"/>
          </a:p>
          <a:p>
            <a:r>
              <a:rPr lang="ru-RU" dirty="0" smtClean="0"/>
              <a:t>ЭКО</a:t>
            </a:r>
            <a:endParaRPr lang="tr-TR" dirty="0"/>
          </a:p>
          <a:p>
            <a:r>
              <a:rPr lang="ru-RU" dirty="0" smtClean="0"/>
              <a:t>Пластическая хирургия</a:t>
            </a:r>
            <a:endParaRPr lang="tr-TR" dirty="0"/>
          </a:p>
          <a:p>
            <a:r>
              <a:rPr lang="ru-RU" dirty="0" smtClean="0"/>
              <a:t>Неврология</a:t>
            </a:r>
            <a:endParaRPr lang="tr-TR" dirty="0"/>
          </a:p>
          <a:p>
            <a:r>
              <a:rPr lang="ru-RU" dirty="0" smtClean="0"/>
              <a:t>Нейрохирургия</a:t>
            </a:r>
            <a:endParaRPr lang="tr-TR" dirty="0"/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xmlns="" id="{B26418D5-F8F4-0601-B621-A7D13F83A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pic>
        <p:nvPicPr>
          <p:cNvPr id="13" name="Picture 8" descr="İzmir Tınaztepe Üniversitesi - İZTÜ - Anasayfa">
            <a:extLst>
              <a:ext uri="{FF2B5EF4-FFF2-40B4-BE49-F238E27FC236}">
                <a16:creationId xmlns:a16="http://schemas.microsoft.com/office/drawing/2014/main" xmlns="" id="{7C4C0C8A-B1C0-7C06-46B5-D561EFCED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" r="1572"/>
          <a:stretch>
            <a:fillRect/>
          </a:stretch>
        </p:blipFill>
        <p:spPr bwMode="auto">
          <a:xfrm>
            <a:off x="2484892" y="594859"/>
            <a:ext cx="890486" cy="89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69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CEF4D5B-3E14-1349-3E16-232AA74E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69D875C8-4D19-8AF8-6F98-F151E30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7130094C-EC6A-E6F3-2E57-202E962A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smtClean="0"/>
              <a:t>7</a:t>
            </a:fld>
            <a:endParaRPr lang="tr-TR"/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xmlns="" id="{13D6F3BC-FC59-4F18-0A02-B590EB9AF01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ru-RU" dirty="0" smtClean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ru-RU" dirty="0" smtClean="0"/>
              <a:t>9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1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1250 </a:t>
            </a:r>
            <a:r>
              <a:rPr lang="tr-TR" dirty="0" smtClean="0"/>
              <a:t>usd</a:t>
            </a:r>
            <a:endParaRPr lang="tr-TR" dirty="0"/>
          </a:p>
        </p:txBody>
      </p:sp>
      <p:sp>
        <p:nvSpPr>
          <p:cNvPr id="20" name="Metin Yer Tutucusu 19">
            <a:extLst>
              <a:ext uri="{FF2B5EF4-FFF2-40B4-BE49-F238E27FC236}">
                <a16:creationId xmlns:a16="http://schemas.microsoft.com/office/drawing/2014/main" xmlns="" id="{335F5065-826A-4774-F117-76799A23B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00622" y="2161563"/>
            <a:ext cx="3309338" cy="427797"/>
          </a:xfrm>
        </p:spPr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22" name="İçerik Yer Tutucusu 21">
            <a:extLst>
              <a:ext uri="{FF2B5EF4-FFF2-40B4-BE49-F238E27FC236}">
                <a16:creationId xmlns:a16="http://schemas.microsoft.com/office/drawing/2014/main" xmlns="" id="{410B56A4-1262-7531-E88C-5C65E7F0C5A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ru-RU" dirty="0" smtClean="0"/>
              <a:t>9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/>
              <a:t>:      1300 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1</a:t>
            </a:r>
            <a:r>
              <a:rPr lang="ru-RU" dirty="0" smtClean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</a:t>
            </a:r>
            <a:r>
              <a:rPr lang="tr-TR" dirty="0" smtClean="0"/>
              <a:t>2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E2148B0-2007-F4B8-1A1C-91BBDE158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2040" y="1934210"/>
            <a:ext cx="3200400" cy="427797"/>
          </a:xfrm>
        </p:spPr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Эгейский Университет, Измир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İçerik Yer Tutucusu 17">
            <a:extLst>
              <a:ext uri="{FF2B5EF4-FFF2-40B4-BE49-F238E27FC236}">
                <a16:creationId xmlns:a16="http://schemas.microsoft.com/office/drawing/2014/main" xmlns="" id="{C2AB049B-6C61-C07F-7B36-53BF72751ED1}"/>
              </a:ext>
            </a:extLst>
          </p:cNvPr>
          <p:cNvSpPr txBox="1">
            <a:spLocks/>
          </p:cNvSpPr>
          <p:nvPr/>
        </p:nvSpPr>
        <p:spPr>
          <a:xfrm>
            <a:off x="1082040" y="3060235"/>
            <a:ext cx="3200400" cy="3320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xmlns="" id="{E780D29A-A9FD-826B-5B10-A1FEB717D0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Неотложная помощь</a:t>
            </a:r>
            <a:endParaRPr lang="tr-TR" dirty="0"/>
          </a:p>
          <a:p>
            <a:r>
              <a:rPr lang="ru-RU" dirty="0" smtClean="0"/>
              <a:t>Реанимация</a:t>
            </a:r>
            <a:endParaRPr lang="tr-TR" dirty="0"/>
          </a:p>
          <a:p>
            <a:r>
              <a:rPr lang="ru-RU" dirty="0" smtClean="0"/>
              <a:t>Внутренние болезни </a:t>
            </a:r>
          </a:p>
          <a:p>
            <a:r>
              <a:rPr lang="ru-RU" dirty="0"/>
              <a:t>Ядерная </a:t>
            </a:r>
            <a:r>
              <a:rPr lang="ru-RU" dirty="0" smtClean="0"/>
              <a:t>медицина</a:t>
            </a:r>
            <a:endParaRPr lang="tr-TR" dirty="0"/>
          </a:p>
          <a:p>
            <a:r>
              <a:rPr lang="ru-RU" dirty="0" smtClean="0"/>
              <a:t>Травматология</a:t>
            </a:r>
            <a:endParaRPr lang="tr-TR" dirty="0"/>
          </a:p>
          <a:p>
            <a:r>
              <a:rPr lang="ru-RU" dirty="0" err="1" smtClean="0"/>
              <a:t>Комбустиология</a:t>
            </a:r>
            <a:endParaRPr lang="tr-TR" dirty="0"/>
          </a:p>
          <a:p>
            <a:r>
              <a:rPr lang="ru-RU" dirty="0" smtClean="0"/>
              <a:t>Общая хирургия</a:t>
            </a:r>
            <a:endParaRPr lang="tr-TR" dirty="0"/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xmlns="" id="{B26418D5-F8F4-0601-B621-A7D13F83A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pic>
        <p:nvPicPr>
          <p:cNvPr id="6" name="Picture 14">
            <a:extLst>
              <a:ext uri="{FF2B5EF4-FFF2-40B4-BE49-F238E27FC236}">
                <a16:creationId xmlns:a16="http://schemas.microsoft.com/office/drawing/2014/main" xmlns="" id="{CE66941E-FB40-5351-6FD6-9C9319B7D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39"/>
          <a:stretch>
            <a:fillRect/>
          </a:stretch>
        </p:blipFill>
        <p:spPr bwMode="auto">
          <a:xfrm>
            <a:off x="1413358" y="391828"/>
            <a:ext cx="1268882" cy="126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xmlns="" id="{E91F2F35-6403-040D-A2B7-D3A60659AAD6}"/>
              </a:ext>
            </a:extLst>
          </p:cNvPr>
          <p:cNvSpPr txBox="1"/>
          <p:nvPr/>
        </p:nvSpPr>
        <p:spPr>
          <a:xfrm>
            <a:off x="7699248" y="1350784"/>
            <a:ext cx="6450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Только врачи</a:t>
            </a:r>
            <a:endParaRPr lang="tr-T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20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CEF4D5B-3E14-1349-3E16-232AA74E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69D875C8-4D19-8AF8-6F98-F151E30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7130094C-EC6A-E6F3-2E57-202E962A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smtClean="0"/>
              <a:t>8</a:t>
            </a:fld>
            <a:endParaRPr lang="tr-TR"/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xmlns="" id="{13D6F3BC-FC59-4F18-0A02-B590EB9AF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7" y="2629116"/>
            <a:ext cx="3672879" cy="3727234"/>
          </a:xfrm>
        </p:spPr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</a:t>
            </a:r>
            <a:r>
              <a:rPr lang="ru-RU" dirty="0"/>
              <a:t>5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ru-RU" dirty="0"/>
              <a:t>9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1</a:t>
            </a:r>
            <a:r>
              <a:rPr lang="ru-RU" dirty="0" smtClean="0"/>
              <a:t>1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</a:t>
            </a:r>
            <a:r>
              <a:rPr lang="tr-TR" dirty="0" smtClean="0"/>
              <a:t>14</a:t>
            </a:r>
            <a:r>
              <a:rPr lang="ru-RU" dirty="0" smtClean="0"/>
              <a:t>00</a:t>
            </a:r>
            <a:r>
              <a:rPr lang="tr-TR" dirty="0" smtClean="0"/>
              <a:t> usd</a:t>
            </a:r>
            <a:endParaRPr lang="tr-TR" dirty="0"/>
          </a:p>
        </p:txBody>
      </p:sp>
      <p:sp>
        <p:nvSpPr>
          <p:cNvPr id="20" name="Metin Yer Tutucusu 19">
            <a:extLst>
              <a:ext uri="{FF2B5EF4-FFF2-40B4-BE49-F238E27FC236}">
                <a16:creationId xmlns:a16="http://schemas.microsoft.com/office/drawing/2014/main" xmlns="" id="{335F5065-826A-4774-F117-76799A23B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00622" y="2161563"/>
            <a:ext cx="3309338" cy="427797"/>
          </a:xfrm>
        </p:spPr>
        <p:txBody>
          <a:bodyPr/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22" name="İçerik Yer Tutucusu 21">
            <a:extLst>
              <a:ext uri="{FF2B5EF4-FFF2-40B4-BE49-F238E27FC236}">
                <a16:creationId xmlns:a16="http://schemas.microsoft.com/office/drawing/2014/main" xmlns="" id="{410B56A4-1262-7531-E88C-5C65E7F0C5A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  </a:t>
            </a:r>
            <a:r>
              <a:rPr lang="tr-TR" dirty="0"/>
              <a:t>800 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1100 usd </a:t>
            </a:r>
          </a:p>
          <a:p>
            <a:r>
              <a:rPr lang="tr-TR" dirty="0"/>
              <a:t>3 </a:t>
            </a:r>
            <a:r>
              <a:rPr lang="ru-RU" dirty="0" smtClean="0"/>
              <a:t>недели</a:t>
            </a:r>
            <a:r>
              <a:rPr lang="tr-TR" dirty="0" smtClean="0"/>
              <a:t>:      </a:t>
            </a:r>
            <a:r>
              <a:rPr lang="tr-TR" dirty="0"/>
              <a:t>1300 usd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 </a:t>
            </a:r>
            <a:r>
              <a:rPr lang="tr-TR" dirty="0"/>
              <a:t>:   2000 usd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E2148B0-2007-F4B8-1A1C-91BBDE158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2040" y="1934210"/>
            <a:ext cx="3200400" cy="427797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Больница </a:t>
            </a:r>
            <a:r>
              <a:rPr lang="ru-RU" sz="1400" dirty="0" err="1" smtClean="0">
                <a:solidFill>
                  <a:srgbClr val="FF0000"/>
                </a:solidFill>
              </a:rPr>
              <a:t>Тепеджик</a:t>
            </a:r>
            <a:r>
              <a:rPr lang="ru-RU" sz="1400" dirty="0" smtClean="0">
                <a:solidFill>
                  <a:srgbClr val="FF0000"/>
                </a:solidFill>
              </a:rPr>
              <a:t>, Измир</a:t>
            </a:r>
            <a:endParaRPr lang="tr-TR" sz="1400" dirty="0">
              <a:solidFill>
                <a:srgbClr val="FF0000"/>
              </a:solidFill>
            </a:endParaRPr>
          </a:p>
        </p:txBody>
      </p:sp>
      <p:sp>
        <p:nvSpPr>
          <p:cNvPr id="5" name="İçerik Yer Tutucusu 17">
            <a:extLst>
              <a:ext uri="{FF2B5EF4-FFF2-40B4-BE49-F238E27FC236}">
                <a16:creationId xmlns:a16="http://schemas.microsoft.com/office/drawing/2014/main" xmlns="" id="{C2AB049B-6C61-C07F-7B36-53BF72751ED1}"/>
              </a:ext>
            </a:extLst>
          </p:cNvPr>
          <p:cNvSpPr txBox="1">
            <a:spLocks/>
          </p:cNvSpPr>
          <p:nvPr/>
        </p:nvSpPr>
        <p:spPr>
          <a:xfrm>
            <a:off x="1082040" y="3060235"/>
            <a:ext cx="3200400" cy="3320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xmlns="" id="{E780D29A-A9FD-826B-5B10-A1FEB717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1307" y="2460387"/>
            <a:ext cx="3309337" cy="3658317"/>
          </a:xfrm>
        </p:spPr>
        <p:txBody>
          <a:bodyPr>
            <a:normAutofit/>
          </a:bodyPr>
          <a:lstStyle/>
          <a:p>
            <a:r>
              <a:rPr lang="ru-RU" dirty="0" err="1" smtClean="0"/>
              <a:t>Онкохирургия</a:t>
            </a:r>
            <a:endParaRPr lang="tr-TR" dirty="0"/>
          </a:p>
          <a:p>
            <a:r>
              <a:rPr lang="ru-RU" dirty="0" smtClean="0"/>
              <a:t>Анестезиология </a:t>
            </a:r>
            <a:r>
              <a:rPr lang="ru-RU" dirty="0"/>
              <a:t>и </a:t>
            </a:r>
            <a:r>
              <a:rPr lang="ru-RU" dirty="0" smtClean="0"/>
              <a:t>реанимация</a:t>
            </a:r>
            <a:endParaRPr lang="tr-TR" dirty="0"/>
          </a:p>
          <a:p>
            <a:r>
              <a:rPr lang="ru-RU" dirty="0" smtClean="0"/>
              <a:t>Интенсивная терапия, в том числе детская</a:t>
            </a:r>
            <a:endParaRPr lang="tr-TR" dirty="0"/>
          </a:p>
          <a:p>
            <a:r>
              <a:rPr lang="ru-RU" dirty="0" smtClean="0"/>
              <a:t>Сердечно-сосудистая хирургия </a:t>
            </a:r>
          </a:p>
          <a:p>
            <a:r>
              <a:rPr lang="ru-RU" dirty="0" smtClean="0"/>
              <a:t>Нефрология и гемодиализ</a:t>
            </a:r>
            <a:endParaRPr lang="tr-TR" dirty="0"/>
          </a:p>
          <a:p>
            <a:r>
              <a:rPr lang="tr-TR" dirty="0"/>
              <a:t> </a:t>
            </a:r>
            <a:r>
              <a:rPr lang="ru-RU" dirty="0" smtClean="0"/>
              <a:t>Химиотерапия</a:t>
            </a:r>
            <a:endParaRPr lang="tr-TR" dirty="0"/>
          </a:p>
          <a:p>
            <a:r>
              <a:rPr lang="tr-TR" dirty="0"/>
              <a:t> </a:t>
            </a:r>
            <a:r>
              <a:rPr lang="ru-RU" dirty="0" smtClean="0"/>
              <a:t>Гематология</a:t>
            </a:r>
            <a:endParaRPr lang="tr-TR" dirty="0"/>
          </a:p>
          <a:p>
            <a:r>
              <a:rPr lang="ru-RU" dirty="0" smtClean="0"/>
              <a:t>Урология </a:t>
            </a:r>
            <a:endParaRPr lang="tr-TR" dirty="0"/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xmlns="" id="{B26418D5-F8F4-0601-B621-A7D13F83A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xmlns="" id="{E91F2F35-6403-040D-A2B7-D3A60659AAD6}"/>
              </a:ext>
            </a:extLst>
          </p:cNvPr>
          <p:cNvSpPr txBox="1"/>
          <p:nvPr/>
        </p:nvSpPr>
        <p:spPr>
          <a:xfrm>
            <a:off x="7699248" y="1350784"/>
            <a:ext cx="6450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Только врачи</a:t>
            </a:r>
            <a:endParaRPr lang="tr-TR" sz="2400" b="1" dirty="0">
              <a:solidFill>
                <a:srgbClr val="002060"/>
              </a:solidFill>
            </a:endParaRPr>
          </a:p>
        </p:txBody>
      </p:sp>
      <p:pic>
        <p:nvPicPr>
          <p:cNvPr id="6" name="Picture 6" descr="SBÜ İzmir Tepecik Eğitim ve Araştırma Hastanesi - Hastanemizin logosu artık  her yerde.. Tepecik Benim Hastanem.. | Facebook">
            <a:extLst>
              <a:ext uri="{FF2B5EF4-FFF2-40B4-BE49-F238E27FC236}">
                <a16:creationId xmlns:a16="http://schemas.microsoft.com/office/drawing/2014/main" xmlns="" id="{7EA271DD-95D8-76F7-CF6F-67C6B1DF7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34" y="532696"/>
            <a:ext cx="2540531" cy="1060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739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CEF4D5B-3E14-1349-3E16-232AA74E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xmlns="" id="{69D875C8-4D19-8AF8-6F98-F151E309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/>
              <a:t>Sunu başlığı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xmlns="" id="{7130094C-EC6A-E6F3-2E57-202E962A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tr-TR" smtClean="0"/>
              <a:t>9</a:t>
            </a:fld>
            <a:endParaRPr lang="tr-TR"/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xmlns="" id="{13D6F3BC-FC59-4F18-0A02-B590EB9AF01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 smtClean="0"/>
              <a:t>:      1</a:t>
            </a:r>
            <a:r>
              <a:rPr lang="ru-RU" dirty="0" smtClean="0"/>
              <a:t>2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 smtClean="0"/>
              <a:t>:      2</a:t>
            </a:r>
            <a:r>
              <a:rPr lang="ru-RU" dirty="0" smtClean="0"/>
              <a:t>1</a:t>
            </a:r>
            <a:r>
              <a:rPr lang="tr-TR" dirty="0" smtClean="0"/>
              <a:t>00 </a:t>
            </a:r>
            <a:r>
              <a:rPr lang="tr-TR" dirty="0"/>
              <a:t>usd 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 smtClean="0"/>
              <a:t>:    3</a:t>
            </a:r>
            <a:r>
              <a:rPr lang="ru-RU" dirty="0" smtClean="0"/>
              <a:t>7</a:t>
            </a:r>
            <a:r>
              <a:rPr lang="tr-TR" dirty="0" smtClean="0"/>
              <a:t>00 </a:t>
            </a:r>
            <a:r>
              <a:rPr lang="tr-TR" dirty="0"/>
              <a:t>usd</a:t>
            </a:r>
          </a:p>
          <a:p>
            <a:endParaRPr lang="tr-TR" dirty="0"/>
          </a:p>
        </p:txBody>
      </p:sp>
      <p:sp>
        <p:nvSpPr>
          <p:cNvPr id="20" name="Metin Yer Tutucusu 19">
            <a:extLst>
              <a:ext uri="{FF2B5EF4-FFF2-40B4-BE49-F238E27FC236}">
                <a16:creationId xmlns:a16="http://schemas.microsoft.com/office/drawing/2014/main" xmlns="" id="{335F5065-826A-4774-F117-76799A23B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0000" y="2097061"/>
            <a:ext cx="3962400" cy="532055"/>
          </a:xfrm>
        </p:spPr>
        <p:txBody>
          <a:bodyPr>
            <a:normAutofit/>
          </a:bodyPr>
          <a:lstStyle/>
          <a:p>
            <a:r>
              <a:rPr lang="ru-RU" dirty="0" smtClean="0"/>
              <a:t>С проживанием</a:t>
            </a:r>
            <a:endParaRPr lang="tr-TR" dirty="0"/>
          </a:p>
        </p:txBody>
      </p:sp>
      <p:sp>
        <p:nvSpPr>
          <p:cNvPr id="22" name="İçerik Yer Tutucusu 21">
            <a:extLst>
              <a:ext uri="{FF2B5EF4-FFF2-40B4-BE49-F238E27FC236}">
                <a16:creationId xmlns:a16="http://schemas.microsoft.com/office/drawing/2014/main" xmlns="" id="{410B56A4-1262-7531-E88C-5C65E7F0C5A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/>
              <a:t>1 </a:t>
            </a:r>
            <a:r>
              <a:rPr lang="ru-RU" dirty="0" smtClean="0"/>
              <a:t>неделя</a:t>
            </a:r>
            <a:r>
              <a:rPr lang="tr-TR" dirty="0"/>
              <a:t>:        1400 </a:t>
            </a:r>
            <a:r>
              <a:rPr lang="tr-TR" dirty="0"/>
              <a:t>usd</a:t>
            </a:r>
          </a:p>
          <a:p>
            <a:r>
              <a:rPr lang="tr-TR" dirty="0"/>
              <a:t>2 </a:t>
            </a:r>
            <a:r>
              <a:rPr lang="ru-RU" dirty="0" smtClean="0"/>
              <a:t>недели</a:t>
            </a:r>
            <a:r>
              <a:rPr lang="tr-TR" dirty="0"/>
              <a:t>:        2300 </a:t>
            </a:r>
            <a:r>
              <a:rPr lang="tr-TR" dirty="0"/>
              <a:t>usd </a:t>
            </a:r>
          </a:p>
          <a:p>
            <a:r>
              <a:rPr lang="tr-TR" dirty="0"/>
              <a:t>1 </a:t>
            </a:r>
            <a:r>
              <a:rPr lang="ru-RU" dirty="0"/>
              <a:t>месяц</a:t>
            </a:r>
            <a:r>
              <a:rPr lang="tr-TR" dirty="0"/>
              <a:t>:      </a:t>
            </a:r>
            <a:r>
              <a:rPr lang="tr-TR" dirty="0" smtClean="0"/>
              <a:t>4</a:t>
            </a:r>
            <a:r>
              <a:rPr lang="ru-RU" smtClean="0"/>
              <a:t>0</a:t>
            </a:r>
            <a:r>
              <a:rPr lang="tr-TR" smtClean="0"/>
              <a:t>00 </a:t>
            </a:r>
            <a:r>
              <a:rPr lang="tr-TR" dirty="0"/>
              <a:t>usd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E2148B0-2007-F4B8-1A1C-91BBDE158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2040" y="1934210"/>
            <a:ext cx="3200400" cy="427797"/>
          </a:xfrm>
        </p:spPr>
        <p:txBody>
          <a:bodyPr>
            <a:noAutofit/>
          </a:bodyPr>
          <a:lstStyle/>
          <a:p>
            <a:r>
              <a:rPr lang="tr-TR" dirty="0" smtClean="0"/>
              <a:t>Western </a:t>
            </a:r>
            <a:r>
              <a:rPr lang="tr-TR" dirty="0"/>
              <a:t>Dental Clinic</a:t>
            </a:r>
          </a:p>
          <a:p>
            <a:endParaRPr lang="tr-TR" sz="1400" dirty="0">
              <a:solidFill>
                <a:srgbClr val="FF0000"/>
              </a:solidFill>
            </a:endParaRPr>
          </a:p>
        </p:txBody>
      </p:sp>
      <p:sp>
        <p:nvSpPr>
          <p:cNvPr id="5" name="İçerik Yer Tutucusu 17">
            <a:extLst>
              <a:ext uri="{FF2B5EF4-FFF2-40B4-BE49-F238E27FC236}">
                <a16:creationId xmlns:a16="http://schemas.microsoft.com/office/drawing/2014/main" xmlns="" id="{C2AB049B-6C61-C07F-7B36-53BF72751ED1}"/>
              </a:ext>
            </a:extLst>
          </p:cNvPr>
          <p:cNvSpPr txBox="1">
            <a:spLocks/>
          </p:cNvSpPr>
          <p:nvPr/>
        </p:nvSpPr>
        <p:spPr>
          <a:xfrm>
            <a:off x="1082040" y="3060235"/>
            <a:ext cx="3200400" cy="3320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3292A"/>
              </a:buClr>
              <a:buFont typeface="Arial" panose="020B0604020202020204" pitchFamily="34" charset="0"/>
              <a:buChar char="•"/>
              <a:defRPr sz="11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xmlns="" id="{E780D29A-A9FD-826B-5B10-A1FEB717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1307" y="2460387"/>
            <a:ext cx="3309337" cy="3658317"/>
          </a:xfrm>
        </p:spPr>
        <p:txBody>
          <a:bodyPr>
            <a:normAutofit/>
          </a:bodyPr>
          <a:lstStyle/>
          <a:p>
            <a:r>
              <a:rPr lang="ru-RU" dirty="0" err="1" smtClean="0"/>
              <a:t>Имплантология</a:t>
            </a:r>
            <a:endParaRPr lang="tr-TR" dirty="0"/>
          </a:p>
          <a:p>
            <a:r>
              <a:rPr lang="tr-TR" dirty="0"/>
              <a:t> </a:t>
            </a:r>
            <a:r>
              <a:rPr lang="ru-RU" dirty="0" smtClean="0"/>
              <a:t>Челюстно-лицевая хирургия</a:t>
            </a:r>
            <a:endParaRPr lang="tr-TR" dirty="0"/>
          </a:p>
          <a:p>
            <a:r>
              <a:rPr lang="ru-RU" dirty="0" err="1" smtClean="0"/>
              <a:t>Эндодонтия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Ортодонтия </a:t>
            </a:r>
          </a:p>
          <a:p>
            <a:r>
              <a:rPr lang="ru-RU" dirty="0" smtClean="0"/>
              <a:t>Детская стоматология</a:t>
            </a:r>
          </a:p>
          <a:p>
            <a:r>
              <a:rPr lang="ru-RU" dirty="0"/>
              <a:t>Восстанавливающие </a:t>
            </a:r>
            <a:r>
              <a:rPr lang="ru-RU" dirty="0" smtClean="0"/>
              <a:t>операции</a:t>
            </a:r>
            <a:endParaRPr lang="tr-TR" dirty="0"/>
          </a:p>
          <a:p>
            <a:r>
              <a:rPr lang="tr-TR" dirty="0"/>
              <a:t> </a:t>
            </a:r>
            <a:r>
              <a:rPr lang="ru-RU" dirty="0" smtClean="0"/>
              <a:t>Ортопедия</a:t>
            </a:r>
            <a:endParaRPr lang="tr-TR" dirty="0"/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xmlns="" id="{B26418D5-F8F4-0601-B621-A7D13F83A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Без проживания</a:t>
            </a:r>
            <a:endParaRPr lang="tr-TR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xmlns="" id="{4ACC5B97-D12B-7511-2CAD-72164AC3D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88" y="501073"/>
            <a:ext cx="1379645" cy="950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04839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16618</TotalTime>
  <Words>489</Words>
  <Application>Microsoft Office PowerPoint</Application>
  <PresentationFormat>Широкоэкранный</PresentationFormat>
  <Paragraphs>161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Ретро</vt:lpstr>
      <vt:lpstr>Стажировки для медиков в Турции</vt:lpstr>
      <vt:lpstr>Стажировки доступны для следующих категорий медиков:</vt:lpstr>
      <vt:lpstr>Презентация PowerPoint</vt:lpstr>
      <vt:lpstr>Презентация PowerPoint</vt:lpstr>
      <vt:lpstr>Города: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Медицинский Университет Анкары</vt:lpstr>
      <vt:lpstr> Медицинский Университет Хаджеттепе, Анкара</vt:lpstr>
      <vt:lpstr>Типичное общежитие в Анкаре и Измире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29</cp:revision>
  <dcterms:created xsi:type="dcterms:W3CDTF">2021-06-22T04:29:18Z</dcterms:created>
  <dcterms:modified xsi:type="dcterms:W3CDTF">2023-01-09T08:41:04Z</dcterms:modified>
</cp:coreProperties>
</file>